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7" r:id="rId4"/>
    <p:sldMasterId id="2147483709" r:id="rId5"/>
    <p:sldMasterId id="2147483722" r:id="rId6"/>
    <p:sldMasterId id="2147483734" r:id="rId7"/>
    <p:sldMasterId id="2147483746" r:id="rId8"/>
  </p:sldMasterIdLst>
  <p:notesMasterIdLst>
    <p:notesMasterId r:id="rId51"/>
  </p:notesMasterIdLst>
  <p:sldIdLst>
    <p:sldId id="321" r:id="rId9"/>
    <p:sldId id="326" r:id="rId10"/>
    <p:sldId id="297" r:id="rId11"/>
    <p:sldId id="298" r:id="rId12"/>
    <p:sldId id="299" r:id="rId13"/>
    <p:sldId id="328" r:id="rId14"/>
    <p:sldId id="329" r:id="rId15"/>
    <p:sldId id="331" r:id="rId16"/>
    <p:sldId id="342" r:id="rId17"/>
    <p:sldId id="343" r:id="rId18"/>
    <p:sldId id="345" r:id="rId19"/>
    <p:sldId id="344" r:id="rId20"/>
    <p:sldId id="346" r:id="rId21"/>
    <p:sldId id="327" r:id="rId22"/>
    <p:sldId id="302" r:id="rId23"/>
    <p:sldId id="336" r:id="rId24"/>
    <p:sldId id="350" r:id="rId25"/>
    <p:sldId id="335" r:id="rId26"/>
    <p:sldId id="351" r:id="rId27"/>
    <p:sldId id="352" r:id="rId28"/>
    <p:sldId id="303" r:id="rId29"/>
    <p:sldId id="304" r:id="rId30"/>
    <p:sldId id="305" r:id="rId31"/>
    <p:sldId id="347" r:id="rId32"/>
    <p:sldId id="307" r:id="rId33"/>
    <p:sldId id="308" r:id="rId34"/>
    <p:sldId id="309" r:id="rId35"/>
    <p:sldId id="349" r:id="rId36"/>
    <p:sldId id="311" r:id="rId37"/>
    <p:sldId id="337" r:id="rId38"/>
    <p:sldId id="338" r:id="rId39"/>
    <p:sldId id="339" r:id="rId40"/>
    <p:sldId id="340" r:id="rId41"/>
    <p:sldId id="341" r:id="rId42"/>
    <p:sldId id="312" r:id="rId43"/>
    <p:sldId id="313" r:id="rId44"/>
    <p:sldId id="314" r:id="rId45"/>
    <p:sldId id="316" r:id="rId46"/>
    <p:sldId id="317" r:id="rId47"/>
    <p:sldId id="318" r:id="rId48"/>
    <p:sldId id="319" r:id="rId49"/>
    <p:sldId id="320" r:id="rId5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DF7"/>
    <a:srgbClr val="0033CC"/>
    <a:srgbClr val="B8BAD0"/>
    <a:srgbClr val="99CCFF"/>
    <a:srgbClr val="66FFFF"/>
    <a:srgbClr val="33CCCC"/>
    <a:srgbClr val="AAADC6"/>
    <a:srgbClr val="FF71D4"/>
    <a:srgbClr val="FF40FF"/>
    <a:srgbClr val="A2AA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5402" autoAdjust="0"/>
  </p:normalViewPr>
  <p:slideViewPr>
    <p:cSldViewPr>
      <p:cViewPr varScale="1">
        <p:scale>
          <a:sx n="84" d="100"/>
          <a:sy n="84" d="100"/>
        </p:scale>
        <p:origin x="96" y="2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38792-A97B-B64B-95A1-C3483A7F03E3}" type="datetimeFigureOut">
              <a:rPr lang="en-US" smtClean="0"/>
              <a:pPr/>
              <a:t>4/23/2018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A64F6-A464-A04D-8C8E-7F2E4EAFF011}" type="slidenum">
              <a:rPr lang="en-US" smtClean="0"/>
              <a:pPr/>
              <a:t>‹#›</a:t>
            </a:fld>
            <a:endParaRPr lang="en-US"/>
          </a:p>
        </p:txBody>
      </p:sp>
    </p:spTree>
    <p:extLst>
      <p:ext uri="{BB962C8B-B14F-4D97-AF65-F5344CB8AC3E}">
        <p14:creationId xmlns:p14="http://schemas.microsoft.com/office/powerpoint/2010/main" val="671649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Use words that mean what</a:t>
            </a:r>
            <a:r>
              <a:rPr lang="en-US" baseline="0" dirty="0" smtClean="0"/>
              <a:t> they say!! </a:t>
            </a:r>
          </a:p>
          <a:p>
            <a:pPr algn="ctr"/>
            <a:r>
              <a:rPr lang="en-US" dirty="0" smtClean="0"/>
              <a:t>Target audience – </a:t>
            </a:r>
            <a:r>
              <a:rPr lang="en-US" i="1" dirty="0" smtClean="0"/>
              <a:t>not</a:t>
            </a:r>
            <a:r>
              <a:rPr lang="en-US" dirty="0" smtClean="0"/>
              <a:t> </a:t>
            </a:r>
            <a:r>
              <a:rPr lang="en-US" dirty="0" err="1" smtClean="0"/>
              <a:t>epileptologists</a:t>
            </a:r>
            <a:endParaRPr lang="en-US" dirty="0" smtClean="0"/>
          </a:p>
          <a:p>
            <a:pPr lvl="1" algn="ctr"/>
            <a:r>
              <a:rPr lang="en-US" dirty="0" smtClean="0"/>
              <a:t>GPs, medical students, </a:t>
            </a:r>
            <a:r>
              <a:rPr lang="en-US" dirty="0" err="1" smtClean="0"/>
              <a:t>paediatricians</a:t>
            </a:r>
            <a:r>
              <a:rPr lang="en-US" dirty="0" smtClean="0"/>
              <a:t>, neurologists, internists, psychiatrists, health workers, nurses, </a:t>
            </a:r>
            <a:r>
              <a:rPr lang="en-US" dirty="0" err="1" smtClean="0"/>
              <a:t>etc</a:t>
            </a:r>
            <a:endParaRPr lang="en-US" dirty="0" smtClean="0"/>
          </a:p>
          <a:p>
            <a:pPr lvl="1" algn="ctr"/>
            <a:r>
              <a:rPr lang="en-US" dirty="0" smtClean="0"/>
              <a:t>&gt; 80% of medical population</a:t>
            </a:r>
          </a:p>
          <a:p>
            <a:pPr lvl="1" algn="ctr"/>
            <a:endParaRPr lang="en-US" dirty="0" smtClean="0"/>
          </a:p>
          <a:p>
            <a:endParaRPr lang="en-US" dirty="0"/>
          </a:p>
        </p:txBody>
      </p:sp>
      <p:sp>
        <p:nvSpPr>
          <p:cNvPr id="4" name="Slide Number Placeholder 3"/>
          <p:cNvSpPr>
            <a:spLocks noGrp="1"/>
          </p:cNvSpPr>
          <p:nvPr>
            <p:ph type="sldNum" sz="quarter" idx="10"/>
          </p:nvPr>
        </p:nvSpPr>
        <p:spPr/>
        <p:txBody>
          <a:bodyPr/>
          <a:lstStyle/>
          <a:p>
            <a:fld id="{5548C94A-6789-458C-A170-01E302A18B5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23385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Often a diagnosis regarding the type of epilepsy can be made (level 2: epilepsy classified by seizure type) and clinicians should strive to make a diagnosis at this level wherever possible. Added categories of “generalized </a:t>
            </a:r>
            <a:r>
              <a:rPr lang="en-AU" sz="1200" i="1" kern="1200" dirty="0" smtClean="0">
                <a:solidFill>
                  <a:schemeClr val="tx1"/>
                </a:solidFill>
                <a:effectLst/>
                <a:latin typeface="+mn-lt"/>
                <a:ea typeface="+mn-ea"/>
                <a:cs typeface="+mn-cs"/>
              </a:rPr>
              <a:t>and</a:t>
            </a:r>
            <a:r>
              <a:rPr lang="en-AU" sz="1200" kern="1200" dirty="0" smtClean="0">
                <a:solidFill>
                  <a:schemeClr val="tx1"/>
                </a:solidFill>
                <a:effectLst/>
                <a:latin typeface="+mn-lt"/>
                <a:ea typeface="+mn-ea"/>
                <a:cs typeface="+mn-cs"/>
              </a:rPr>
              <a:t> focal epilepsy” and “unknown if generalized or focal epilepsy” </a:t>
            </a:r>
            <a:endParaRPr lang="en-US" dirty="0"/>
          </a:p>
        </p:txBody>
      </p:sp>
      <p:sp>
        <p:nvSpPr>
          <p:cNvPr id="4" name="Slide Number Placeholder 3"/>
          <p:cNvSpPr>
            <a:spLocks noGrp="1"/>
          </p:cNvSpPr>
          <p:nvPr>
            <p:ph type="sldNum" sz="quarter" idx="10"/>
          </p:nvPr>
        </p:nvSpPr>
        <p:spPr/>
        <p:txBody>
          <a:bodyPr/>
          <a:lstStyle/>
          <a:p>
            <a:fld id="{A5312348-ABF3-FE49-B7DC-CC98B48E152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50027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Increasingly observed in clinical practice</a:t>
            </a:r>
          </a:p>
          <a:p>
            <a:pPr lvl="1"/>
            <a:r>
              <a:rPr lang="en-US" dirty="0" smtClean="0"/>
              <a:t>Previously incorrectly allocated to unknown</a:t>
            </a:r>
          </a:p>
          <a:p>
            <a:endParaRPr lang="en-US" dirty="0"/>
          </a:p>
        </p:txBody>
      </p:sp>
      <p:sp>
        <p:nvSpPr>
          <p:cNvPr id="4" name="Slide Number Placeholder 3"/>
          <p:cNvSpPr>
            <a:spLocks noGrp="1"/>
          </p:cNvSpPr>
          <p:nvPr>
            <p:ph type="sldNum" sz="quarter" idx="10"/>
          </p:nvPr>
        </p:nvSpPr>
        <p:spPr/>
        <p:txBody>
          <a:bodyPr/>
          <a:lstStyle/>
          <a:p>
            <a:fld id="{CAAB9B5D-FDD0-6B42-819F-7E08EFBC266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13061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57953-8CF2-1D4D-B553-35D30EFE37F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729270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57953-8CF2-1D4D-B553-35D30EFE37F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72927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26"/>
          <p:cNvSpPr>
            <a:spLocks noGrp="1" noRot="1" noChangeAspect="1" noChangeArrowheads="1" noTextEdit="1"/>
          </p:cNvSpPr>
          <p:nvPr>
            <p:ph type="sldImg"/>
          </p:nvPr>
        </p:nvSpPr>
        <p:spPr>
          <a:xfrm>
            <a:off x="1296988" y="800100"/>
            <a:ext cx="4264025" cy="3198813"/>
          </a:xfrm>
          <a:ln/>
        </p:spPr>
      </p:sp>
      <p:sp>
        <p:nvSpPr>
          <p:cNvPr id="43010" name="Rectangle 1027"/>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205809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57953-8CF2-1D4D-B553-35D30EFE37F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2927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aseline="0" dirty="0" smtClean="0"/>
              <a:t> </a:t>
            </a:r>
            <a:r>
              <a:rPr lang="en-GB" sz="1200" dirty="0" smtClean="0"/>
              <a:t> </a:t>
            </a:r>
            <a:endParaRPr lang="en-US" dirty="0"/>
          </a:p>
        </p:txBody>
      </p:sp>
      <p:sp>
        <p:nvSpPr>
          <p:cNvPr id="4" name="Slide Number Placeholder 3"/>
          <p:cNvSpPr>
            <a:spLocks noGrp="1"/>
          </p:cNvSpPr>
          <p:nvPr>
            <p:ph type="sldNum" sz="quarter" idx="10"/>
          </p:nvPr>
        </p:nvSpPr>
        <p:spPr/>
        <p:txBody>
          <a:bodyPr/>
          <a:lstStyle/>
          <a:p>
            <a:fld id="{05057953-8CF2-1D4D-B553-35D30EFE37F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26948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 </a:t>
            </a:r>
            <a:endParaRPr lang="en-US" dirty="0"/>
          </a:p>
        </p:txBody>
      </p:sp>
      <p:sp>
        <p:nvSpPr>
          <p:cNvPr id="4" name="Slide Number Placeholder 3"/>
          <p:cNvSpPr>
            <a:spLocks noGrp="1"/>
          </p:cNvSpPr>
          <p:nvPr>
            <p:ph type="sldNum" sz="quarter" idx="10"/>
          </p:nvPr>
        </p:nvSpPr>
        <p:spPr/>
        <p:txBody>
          <a:bodyPr/>
          <a:lstStyle/>
          <a:p>
            <a:fld id="{05057953-8CF2-1D4D-B553-35D30EFE37F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84657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solidFill>
            <a:srgbClr val="FFFFFF"/>
          </a:solidFill>
          <a:ln/>
        </p:spPr>
      </p:sp>
      <p:sp>
        <p:nvSpPr>
          <p:cNvPr id="32770" name="Notes Placeholder 2"/>
          <p:cNvSpPr>
            <a:spLocks noGrp="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Here is a diagram that shows a conceptual network for generalized seizures involving the corticothalamic circuitry. Theoretically a generalized seizure could start at different points in the network and engage bilaterally distributed networks. Thus a seizure could start frontally or even parietally.The key point is that a generalized seizure can start from a focal point. </a:t>
            </a:r>
          </a:p>
        </p:txBody>
      </p:sp>
      <p:sp>
        <p:nvSpPr>
          <p:cNvPr id="3277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r" eaLnBrk="1" hangingPunct="1"/>
            <a:fld id="{93235C67-7D65-314C-92C5-68F44F663EBF}" type="slidenum">
              <a:rPr lang="en-US" sz="1200">
                <a:solidFill>
                  <a:prstClr val="black"/>
                </a:solidFill>
              </a:rPr>
              <a:pPr algn="r" eaLnBrk="1" hangingPunct="1"/>
              <a:t>6</a:t>
            </a:fld>
            <a:endParaRPr lang="en-US" sz="1200">
              <a:solidFill>
                <a:prstClr val="black"/>
              </a:solidFill>
            </a:endParaRPr>
          </a:p>
        </p:txBody>
      </p:sp>
    </p:spTree>
    <p:extLst>
      <p:ext uri="{BB962C8B-B14F-4D97-AF65-F5344CB8AC3E}">
        <p14:creationId xmlns:p14="http://schemas.microsoft.com/office/powerpoint/2010/main" val="104120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solidFill>
            <a:srgbClr val="FFFFFF"/>
          </a:solidFill>
          <a:ln/>
        </p:spPr>
      </p:sp>
      <p:sp>
        <p:nvSpPr>
          <p:cNvPr id="43011" name="Notes Placeholder 2"/>
          <p:cNvSpPr>
            <a:spLocks noGrp="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Conceptual diagram with fMRI of GSW network</a:t>
            </a:r>
          </a:p>
        </p:txBody>
      </p:sp>
      <p:sp>
        <p:nvSpPr>
          <p:cNvPr id="43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defRPr>
            </a:lvl2pPr>
            <a:lvl3pPr eaLnBrk="0" hangingPunct="0">
              <a:defRPr sz="2800">
                <a:solidFill>
                  <a:schemeClr val="tx1"/>
                </a:solidFill>
                <a:latin typeface="Arial" charset="0"/>
                <a:ea typeface="ＭＳ Ｐゴシック" charset="0"/>
              </a:defRPr>
            </a:lvl3pPr>
            <a:lvl4pPr eaLnBrk="0" hangingPunct="0">
              <a:defRPr sz="2800">
                <a:solidFill>
                  <a:schemeClr val="tx1"/>
                </a:solidFill>
                <a:latin typeface="Arial" charset="0"/>
                <a:ea typeface="ＭＳ Ｐゴシック" charset="0"/>
              </a:defRPr>
            </a:lvl4pPr>
            <a:lvl5pPr eaLnBrk="0" hangingPunct="0">
              <a:defRPr sz="2800">
                <a:solidFill>
                  <a:schemeClr val="tx1"/>
                </a:solidFill>
                <a:latin typeface="Arial" charset="0"/>
                <a:ea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defRPr>
            </a:lvl9pPr>
          </a:lstStyle>
          <a:p>
            <a:pPr algn="r" defTabSz="457200" eaLnBrk="1" hangingPunct="1"/>
            <a:fld id="{B157BC4E-EF04-4041-8AA8-3A01D5ECE832}" type="slidenum">
              <a:rPr lang="en-US" sz="1200">
                <a:solidFill>
                  <a:prstClr val="black"/>
                </a:solidFill>
              </a:rPr>
              <a:pPr algn="r" defTabSz="457200" eaLnBrk="1" hangingPunct="1"/>
              <a:t>7</a:t>
            </a:fld>
            <a:endParaRPr lang="en-US" sz="1200">
              <a:solidFill>
                <a:prstClr val="black"/>
              </a:solidFill>
            </a:endParaRPr>
          </a:p>
        </p:txBody>
      </p:sp>
    </p:spTree>
    <p:extLst>
      <p:ext uri="{BB962C8B-B14F-4D97-AF65-F5344CB8AC3E}">
        <p14:creationId xmlns:p14="http://schemas.microsoft.com/office/powerpoint/2010/main" val="1557872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solidFill>
            <a:srgbClr val="FFFFFF"/>
          </a:solidFill>
          <a:ln/>
        </p:spPr>
      </p:sp>
      <p:sp>
        <p:nvSpPr>
          <p:cNvPr id="24578" name="Notes Placeholder 2"/>
          <p:cNvSpPr>
            <a:spLocks noGrp="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
        <p:nvSpPr>
          <p:cNvPr id="2457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charset="0"/>
                <a:ea typeface="ＭＳ Ｐゴシック" charset="0"/>
                <a:cs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r" eaLnBrk="1" hangingPunct="1"/>
            <a:fld id="{46AFA66D-7932-914A-B0D2-E3E892D871BB}" type="slidenum">
              <a:rPr lang="en-US" sz="1200">
                <a:solidFill>
                  <a:prstClr val="black"/>
                </a:solidFill>
              </a:rPr>
              <a:pPr algn="r" eaLnBrk="1" hangingPunct="1"/>
              <a:t>8</a:t>
            </a:fld>
            <a:endParaRPr lang="en-US" sz="1200">
              <a:solidFill>
                <a:prstClr val="black"/>
              </a:solidFill>
            </a:endParaRPr>
          </a:p>
        </p:txBody>
      </p:sp>
    </p:spTree>
    <p:extLst>
      <p:ext uri="{BB962C8B-B14F-4D97-AF65-F5344CB8AC3E}">
        <p14:creationId xmlns:p14="http://schemas.microsoft.com/office/powerpoint/2010/main" val="204819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Laterality is an important descriptor</a:t>
            </a:r>
            <a:endParaRPr lang="en-US" dirty="0"/>
          </a:p>
        </p:txBody>
      </p:sp>
      <p:sp>
        <p:nvSpPr>
          <p:cNvPr id="4" name="Slide Number Placeholder 3"/>
          <p:cNvSpPr>
            <a:spLocks noGrp="1"/>
          </p:cNvSpPr>
          <p:nvPr>
            <p:ph type="sldNum" sz="quarter" idx="10"/>
          </p:nvPr>
        </p:nvSpPr>
        <p:spPr/>
        <p:txBody>
          <a:bodyPr/>
          <a:lstStyle/>
          <a:p>
            <a:fld id="{916A64F6-A464-A04D-8C8E-7F2E4EAFF011}" type="slidenum">
              <a:rPr lang="en-US" smtClean="0"/>
              <a:pPr/>
              <a:t>16</a:t>
            </a:fld>
            <a:endParaRPr lang="en-US"/>
          </a:p>
        </p:txBody>
      </p:sp>
    </p:spTree>
    <p:extLst>
      <p:ext uri="{BB962C8B-B14F-4D97-AF65-F5344CB8AC3E}">
        <p14:creationId xmlns:p14="http://schemas.microsoft.com/office/powerpoint/2010/main" val="114431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57953-8CF2-1D4D-B553-35D30EFE37F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8352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E17FECD-A449-234D-A9A9-4914F9BBC347}" type="datetimeFigureOut">
              <a:rPr lang="en-US" smtClean="0">
                <a:solidFill>
                  <a:srgbClr val="000000">
                    <a:tint val="75000"/>
                  </a:srgbClr>
                </a:solidFill>
              </a:rPr>
              <a:pPr/>
              <a:t>4/23/2018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7127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E17FECD-A449-234D-A9A9-4914F9BBC347}" type="datetimeFigureOut">
              <a:rPr lang="en-US" smtClean="0">
                <a:solidFill>
                  <a:srgbClr val="000000">
                    <a:tint val="75000"/>
                  </a:srgbClr>
                </a:solidFill>
              </a:rPr>
              <a:pPr/>
              <a:t>4/23/2018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9413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E17FECD-A449-234D-A9A9-4914F9BBC347}" type="datetimeFigureOut">
              <a:rPr lang="en-US" smtClean="0">
                <a:solidFill>
                  <a:srgbClr val="000000">
                    <a:tint val="75000"/>
                  </a:srgbClr>
                </a:solidFill>
              </a:rPr>
              <a:pPr/>
              <a:t>4/23/2018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5092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537956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025884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42922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117660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96611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861773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47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9"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10" y="143510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39673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E17FECD-A449-234D-A9A9-4914F9BBC347}" type="datetimeFigureOut">
              <a:rPr lang="en-US" smtClean="0">
                <a:solidFill>
                  <a:srgbClr val="000000">
                    <a:tint val="75000"/>
                  </a:srgbClr>
                </a:solidFill>
              </a:rPr>
              <a:pPr/>
              <a:t>4/23/2018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02739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1149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432170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609600"/>
            <a:ext cx="1943100" cy="54864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85803" y="609600"/>
            <a:ext cx="5676900" cy="54864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624637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322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88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932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25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323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945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5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E17FECD-A449-234D-A9A9-4914F9BBC347}" type="datetimeFigureOut">
              <a:rPr lang="en-US" smtClean="0">
                <a:solidFill>
                  <a:srgbClr val="000000">
                    <a:tint val="75000"/>
                  </a:srgbClr>
                </a:solidFill>
              </a:rPr>
              <a:pPr/>
              <a:t>4/23/2018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2245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9"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342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895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418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038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1494894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809461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10946210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371916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0588773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117486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E17FECD-A449-234D-A9A9-4914F9BBC347}" type="datetimeFigureOut">
              <a:rPr lang="en-US" smtClean="0">
                <a:solidFill>
                  <a:srgbClr val="000000">
                    <a:tint val="75000"/>
                  </a:srgbClr>
                </a:solidFill>
              </a:rPr>
              <a:pPr/>
              <a:t>4/23/2018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249113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579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9"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10" y="143510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644814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715025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4412090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609600"/>
            <a:ext cx="1943100" cy="54864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85803" y="609600"/>
            <a:ext cx="5676900" cy="54864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886150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Cover page art std.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50545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secondary page art std.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9"/>
            <a:ext cx="8229600" cy="892270"/>
          </a:xfrm>
        </p:spPr>
        <p:txBody>
          <a:bodyPr>
            <a:normAutofit/>
          </a:bodyPr>
          <a:lstStyle>
            <a:lvl1pPr algn="l">
              <a:defRPr sz="3200">
                <a:solidFill>
                  <a:srgbClr val="3F1A66"/>
                </a:solidFill>
              </a:defRPr>
            </a:lvl1pPr>
          </a:lstStyle>
          <a:p>
            <a:r>
              <a:rPr lang="en-US" dirty="0" smtClean="0"/>
              <a:t>Headline Goes Here</a:t>
            </a:r>
            <a:endParaRPr lang="en-US" dirty="0"/>
          </a:p>
        </p:txBody>
      </p:sp>
    </p:spTree>
    <p:extLst>
      <p:ext uri="{BB962C8B-B14F-4D97-AF65-F5344CB8AC3E}">
        <p14:creationId xmlns:p14="http://schemas.microsoft.com/office/powerpoint/2010/main" val="402700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575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last page art std.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3428"/>
          </a:xfrm>
          <a:prstGeom prst="rect">
            <a:avLst/>
          </a:prstGeom>
        </p:spPr>
      </p:pic>
    </p:spTree>
    <p:extLst>
      <p:ext uri="{BB962C8B-B14F-4D97-AF65-F5344CB8AC3E}">
        <p14:creationId xmlns:p14="http://schemas.microsoft.com/office/powerpoint/2010/main" val="4532866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01F2EC-BB05-8A43-B9DE-A43B7D51396A}"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E8552B-70D3-D444-99C2-C79E481483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96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E17FECD-A449-234D-A9A9-4914F9BBC347}" type="datetimeFigureOut">
              <a:rPr lang="en-US" smtClean="0">
                <a:solidFill>
                  <a:srgbClr val="000000">
                    <a:tint val="75000"/>
                  </a:srgbClr>
                </a:solidFill>
              </a:rPr>
              <a:pPr/>
              <a:t>4/23/2018</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745057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01F2EC-BB05-8A43-B9DE-A43B7D51396A}" type="datetimeFigureOut">
              <a:rPr lang="en-US" smtClean="0">
                <a:solidFill>
                  <a:prstClr val="black">
                    <a:tint val="75000"/>
                  </a:prstClr>
                </a:solidFill>
              </a:rPr>
              <a:pPr/>
              <a:t>4/23/2018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E8552B-70D3-D444-99C2-C79E481483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0893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01F2EC-BB05-8A43-B9DE-A43B7D51396A}" type="datetimeFigureOut">
              <a:rPr lang="en-US" smtClean="0">
                <a:solidFill>
                  <a:prstClr val="black">
                    <a:tint val="75000"/>
                  </a:prstClr>
                </a:solidFill>
              </a:rPr>
              <a:pPr/>
              <a:t>4/23/2018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E8552B-70D3-D444-99C2-C79E481483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9396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1F2EC-BB05-8A43-B9DE-A43B7D51396A}" type="datetimeFigureOut">
              <a:rPr lang="en-US" smtClean="0">
                <a:solidFill>
                  <a:prstClr val="black">
                    <a:tint val="75000"/>
                  </a:prstClr>
                </a:solidFill>
              </a:rPr>
              <a:pPr/>
              <a:t>4/23/2018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E8552B-70D3-D444-99C2-C79E481483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2485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1F2EC-BB05-8A43-B9DE-A43B7D51396A}"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E8552B-70D3-D444-99C2-C79E481483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8596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1F2EC-BB05-8A43-B9DE-A43B7D51396A}"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E8552B-70D3-D444-99C2-C79E481483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2096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01F2EC-BB05-8A43-B9DE-A43B7D51396A}"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E8552B-70D3-D444-99C2-C79E481483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19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01F2EC-BB05-8A43-B9DE-A43B7D51396A}"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E8552B-70D3-D444-99C2-C79E481483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9211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068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3001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81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E17FECD-A449-234D-A9A9-4914F9BBC347}" type="datetimeFigureOut">
              <a:rPr lang="en-US" smtClean="0">
                <a:solidFill>
                  <a:srgbClr val="000000">
                    <a:tint val="75000"/>
                  </a:srgbClr>
                </a:solidFill>
              </a:rPr>
              <a:pPr/>
              <a:t>4/23/2018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56008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479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5652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361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9082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9"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899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57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100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8132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8122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9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7FECD-A449-234D-A9A9-4914F9BBC347}" type="datetimeFigureOut">
              <a:rPr lang="en-US" smtClean="0">
                <a:solidFill>
                  <a:srgbClr val="000000">
                    <a:tint val="75000"/>
                  </a:srgbClr>
                </a:solidFill>
              </a:rPr>
              <a:pPr/>
              <a:t>4/23/2018</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939616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0522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4930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8929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338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6169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9344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0060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916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1340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1F4942-6E96-4B38-A9B4-6A6B6A32D205}" type="datetimeFigureOut">
              <a:rPr lang="en-GB" smtClean="0">
                <a:solidFill>
                  <a:prstClr val="black">
                    <a:tint val="75000"/>
                  </a:prstClr>
                </a:solidFill>
              </a:rPr>
              <a:pPr/>
              <a:t>23/04/2018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941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E17FECD-A449-234D-A9A9-4914F9BBC347}" type="datetimeFigureOut">
              <a:rPr lang="en-US" smtClean="0">
                <a:solidFill>
                  <a:srgbClr val="000000">
                    <a:tint val="75000"/>
                  </a:srgbClr>
                </a:solidFill>
              </a:rPr>
              <a:pPr/>
              <a:t>4/23/2018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71827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1F4942-6E96-4B38-A9B4-6A6B6A32D205}" type="datetimeFigureOut">
              <a:rPr lang="en-GB" smtClean="0">
                <a:solidFill>
                  <a:prstClr val="black">
                    <a:tint val="75000"/>
                  </a:prstClr>
                </a:solidFill>
              </a:rPr>
              <a:pPr/>
              <a:t>23/04/2018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68350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1F4942-6E96-4B38-A9B4-6A6B6A32D205}" type="datetimeFigureOut">
              <a:rPr lang="en-GB" smtClean="0">
                <a:solidFill>
                  <a:prstClr val="black">
                    <a:tint val="75000"/>
                  </a:prstClr>
                </a:solidFill>
              </a:rPr>
              <a:pPr/>
              <a:t>23/04/2018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77125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1F4942-6E96-4B38-A9B4-6A6B6A32D205}" type="datetimeFigureOut">
              <a:rPr lang="en-GB" smtClean="0">
                <a:solidFill>
                  <a:prstClr val="black">
                    <a:tint val="75000"/>
                  </a:prstClr>
                </a:solidFill>
              </a:rPr>
              <a:pPr/>
              <a:t>23/04/2018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8397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1F4942-6E96-4B38-A9B4-6A6B6A32D205}" type="datetimeFigureOut">
              <a:rPr lang="en-GB" smtClean="0">
                <a:solidFill>
                  <a:prstClr val="black">
                    <a:tint val="75000"/>
                  </a:prstClr>
                </a:solidFill>
              </a:rPr>
              <a:pPr/>
              <a:t>23/04/2018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07358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1F4942-6E96-4B38-A9B4-6A6B6A32D205}" type="datetimeFigureOut">
              <a:rPr lang="en-GB" smtClean="0">
                <a:solidFill>
                  <a:prstClr val="black">
                    <a:tint val="75000"/>
                  </a:prstClr>
                </a:solidFill>
              </a:rPr>
              <a:pPr/>
              <a:t>23/04/2018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9970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F4942-6E96-4B38-A9B4-6A6B6A32D205}" type="datetimeFigureOut">
              <a:rPr lang="en-GB" smtClean="0">
                <a:solidFill>
                  <a:prstClr val="black">
                    <a:tint val="75000"/>
                  </a:prstClr>
                </a:solidFill>
              </a:rPr>
              <a:pPr/>
              <a:t>23/04/2018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52987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F4942-6E96-4B38-A9B4-6A6B6A32D205}" type="datetimeFigureOut">
              <a:rPr lang="en-GB" smtClean="0">
                <a:solidFill>
                  <a:prstClr val="black">
                    <a:tint val="75000"/>
                  </a:prstClr>
                </a:solidFill>
              </a:rPr>
              <a:pPr/>
              <a:t>23/04/2018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4432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F4942-6E96-4B38-A9B4-6A6B6A32D205}" type="datetimeFigureOut">
              <a:rPr lang="en-GB" smtClean="0">
                <a:solidFill>
                  <a:prstClr val="black">
                    <a:tint val="75000"/>
                  </a:prstClr>
                </a:solidFill>
              </a:rPr>
              <a:pPr/>
              <a:t>23/04/2018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97997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1F4942-6E96-4B38-A9B4-6A6B6A32D205}" type="datetimeFigureOut">
              <a:rPr lang="en-GB" smtClean="0">
                <a:solidFill>
                  <a:prstClr val="black">
                    <a:tint val="75000"/>
                  </a:prstClr>
                </a:solidFill>
              </a:rPr>
              <a:pPr/>
              <a:t>23/04/2018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94569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1F4942-6E96-4B38-A9B4-6A6B6A32D205}" type="datetimeFigureOut">
              <a:rPr lang="en-GB" smtClean="0">
                <a:solidFill>
                  <a:prstClr val="black">
                    <a:tint val="75000"/>
                  </a:prstClr>
                </a:solidFill>
              </a:rPr>
              <a:pPr/>
              <a:t>23/04/2018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225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E17FECD-A449-234D-A9A9-4914F9BBC347}" type="datetimeFigureOut">
              <a:rPr lang="en-US" smtClean="0">
                <a:solidFill>
                  <a:srgbClr val="000000">
                    <a:tint val="75000"/>
                  </a:srgbClr>
                </a:solidFill>
              </a:rPr>
              <a:pPr/>
              <a:t>4/23/2018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74FB7A47-C8C7-214A-B896-22120EECBC3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954262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330200" y="2708275"/>
            <a:ext cx="4168775" cy="3457575"/>
          </a:xfrm>
        </p:spPr>
        <p:txBody>
          <a:bodyPr/>
          <a:lstStyle/>
          <a:p>
            <a:pPr lvl="0"/>
            <a:r>
              <a:rPr lang="en-US" noProof="0" smtClean="0"/>
              <a:t>Click icon to add clip art</a:t>
            </a:r>
            <a:endParaRPr lang="en-GB" noProof="0" smtClean="0"/>
          </a:p>
        </p:txBody>
      </p:sp>
      <p:sp>
        <p:nvSpPr>
          <p:cNvPr id="4" name="Text Placeholder 3"/>
          <p:cNvSpPr>
            <a:spLocks noGrp="1"/>
          </p:cNvSpPr>
          <p:nvPr>
            <p:ph type="body"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p:txBody>
          <a:bodyPr/>
          <a:lstStyle>
            <a:lvl1pPr>
              <a:defRPr/>
            </a:lvl1p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50133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330200" y="2708275"/>
            <a:ext cx="4168775" cy="3457575"/>
          </a:xfrm>
        </p:spPr>
        <p:txBody>
          <a:bodyPr/>
          <a:lstStyle/>
          <a:p>
            <a:pPr lvl="0"/>
            <a:r>
              <a:rPr lang="en-US" noProof="0" smtClean="0"/>
              <a:t>Click icon to add chart</a:t>
            </a:r>
            <a:endParaRPr lang="en-GB" noProof="0" smtClean="0"/>
          </a:p>
        </p:txBody>
      </p:sp>
      <p:sp>
        <p:nvSpPr>
          <p:cNvPr id="4" name="Text Placeholder 3"/>
          <p:cNvSpPr>
            <a:spLocks noGrp="1"/>
          </p:cNvSpPr>
          <p:nvPr>
            <p:ph type="body"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p:txBody>
          <a:bodyPr/>
          <a:lstStyle>
            <a:lvl1pPr>
              <a:defRPr/>
            </a:lvl1p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76120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30200" y="2708275"/>
            <a:ext cx="8489950" cy="3457575"/>
          </a:xfrm>
        </p:spPr>
        <p:txBody>
          <a:bodyPr/>
          <a:lstStyle/>
          <a:p>
            <a:pPr lvl="0"/>
            <a:r>
              <a:rPr lang="en-US" noProof="0" smtClean="0"/>
              <a:t>Click icon to add chart</a:t>
            </a:r>
            <a:endParaRPr lang="en-GB" noProof="0"/>
          </a:p>
        </p:txBody>
      </p:sp>
      <p:sp>
        <p:nvSpPr>
          <p:cNvPr id="4" name="Rectangle 4"/>
          <p:cNvSpPr>
            <a:spLocks noGrp="1" noChangeArrowheads="1"/>
          </p:cNvSpPr>
          <p:nvPr>
            <p:ph type="sldNum" sz="quarter" idx="10"/>
          </p:nvPr>
        </p:nvSpPr>
        <p:spPr>
          <a:ln/>
        </p:spPr>
        <p:txBody>
          <a:bodyPr/>
          <a:lstStyle>
            <a:lvl1pPr>
              <a:defRPr/>
            </a:lvl1p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00222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30200" y="2708275"/>
            <a:ext cx="8489950" cy="3457575"/>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sldNum" sz="quarter" idx="10"/>
          </p:nvPr>
        </p:nvSpPr>
        <p:spPr>
          <a:ln/>
        </p:spPr>
        <p:txBody>
          <a:bodyPr/>
          <a:lstStyle>
            <a:lvl1pPr>
              <a:defRPr/>
            </a:lvl1p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845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theme" Target="../theme/theme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E17FECD-A449-234D-A9A9-4914F9BBC347}" type="datetimeFigureOut">
              <a:rPr lang="en-US" smtClean="0">
                <a:solidFill>
                  <a:srgbClr val="000000">
                    <a:tint val="75000"/>
                  </a:srgbClr>
                </a:solidFill>
              </a:rPr>
              <a:pPr defTabSz="457200"/>
              <a:t>4/23/2018</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4FB7A47-C8C7-214A-B896-22120EECBC3B}" type="slidenum">
              <a:rPr lang="en-US" smtClean="0">
                <a:solidFill>
                  <a:srgbClr val="000000">
                    <a:tint val="75000"/>
                  </a:srgbClr>
                </a:solidFill>
              </a:rPr>
              <a:pPr defTabSz="457200"/>
              <a:t>‹#›</a:t>
            </a:fld>
            <a:endParaRPr lang="en-US">
              <a:solidFill>
                <a:srgbClr val="000000">
                  <a:tint val="75000"/>
                </a:srgbClr>
              </a:solidFill>
            </a:endParaRPr>
          </a:p>
        </p:txBody>
      </p:sp>
    </p:spTree>
    <p:extLst>
      <p:ext uri="{BB962C8B-B14F-4D97-AF65-F5344CB8AC3E}">
        <p14:creationId xmlns:p14="http://schemas.microsoft.com/office/powerpoint/2010/main" val="3836438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8012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000">
          <a:solidFill>
            <a:srgbClr val="0000FF"/>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charset="-128"/>
        </a:defRPr>
      </a:lvl5pPr>
      <a:lvl6pPr marL="2514600" indent="-228600" algn="l" rtl="0" fontAlgn="base">
        <a:spcBef>
          <a:spcPct val="20000"/>
        </a:spcBef>
        <a:spcAft>
          <a:spcPct val="0"/>
        </a:spcAft>
        <a:buChar char="»"/>
        <a:defRPr sz="2400">
          <a:solidFill>
            <a:schemeClr val="tx1"/>
          </a:solidFill>
          <a:latin typeface="+mn-lt"/>
          <a:ea typeface="ＭＳ Ｐゴシック" charset="-128"/>
        </a:defRPr>
      </a:lvl6pPr>
      <a:lvl7pPr marL="2971800" indent="-228600" algn="l" rtl="0" fontAlgn="base">
        <a:spcBef>
          <a:spcPct val="20000"/>
        </a:spcBef>
        <a:spcAft>
          <a:spcPct val="0"/>
        </a:spcAft>
        <a:buChar char="»"/>
        <a:defRPr sz="2400">
          <a:solidFill>
            <a:schemeClr val="tx1"/>
          </a:solidFill>
          <a:latin typeface="+mn-lt"/>
          <a:ea typeface="ＭＳ Ｐゴシック" charset="-128"/>
        </a:defRPr>
      </a:lvl7pPr>
      <a:lvl8pPr marL="3429000" indent="-228600" algn="l" rtl="0" fontAlgn="base">
        <a:spcBef>
          <a:spcPct val="20000"/>
        </a:spcBef>
        <a:spcAft>
          <a:spcPct val="0"/>
        </a:spcAft>
        <a:buChar char="»"/>
        <a:defRPr sz="2400">
          <a:solidFill>
            <a:schemeClr val="tx1"/>
          </a:solidFill>
          <a:latin typeface="+mn-lt"/>
          <a:ea typeface="ＭＳ Ｐゴシック" charset="-128"/>
        </a:defRPr>
      </a:lvl8pPr>
      <a:lvl9pPr marL="3886200" indent="-228600" algn="l" rtl="0" fontAlgn="base">
        <a:spcBef>
          <a:spcPct val="20000"/>
        </a:spcBef>
        <a:spcAft>
          <a:spcPct val="0"/>
        </a:spcAft>
        <a:buChar char="»"/>
        <a:defRPr sz="2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54299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98989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000">
          <a:solidFill>
            <a:srgbClr val="0000FF"/>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charset="-128"/>
        </a:defRPr>
      </a:lvl5pPr>
      <a:lvl6pPr marL="2514600" indent="-228600" algn="l" rtl="0" fontAlgn="base">
        <a:spcBef>
          <a:spcPct val="20000"/>
        </a:spcBef>
        <a:spcAft>
          <a:spcPct val="0"/>
        </a:spcAft>
        <a:buChar char="»"/>
        <a:defRPr sz="2400">
          <a:solidFill>
            <a:schemeClr val="tx1"/>
          </a:solidFill>
          <a:latin typeface="+mn-lt"/>
          <a:ea typeface="ＭＳ Ｐゴシック" charset="-128"/>
        </a:defRPr>
      </a:lvl6pPr>
      <a:lvl7pPr marL="2971800" indent="-228600" algn="l" rtl="0" fontAlgn="base">
        <a:spcBef>
          <a:spcPct val="20000"/>
        </a:spcBef>
        <a:spcAft>
          <a:spcPct val="0"/>
        </a:spcAft>
        <a:buChar char="»"/>
        <a:defRPr sz="2400">
          <a:solidFill>
            <a:schemeClr val="tx1"/>
          </a:solidFill>
          <a:latin typeface="+mn-lt"/>
          <a:ea typeface="ＭＳ Ｐゴシック" charset="-128"/>
        </a:defRPr>
      </a:lvl7pPr>
      <a:lvl8pPr marL="3429000" indent="-228600" algn="l" rtl="0" fontAlgn="base">
        <a:spcBef>
          <a:spcPct val="20000"/>
        </a:spcBef>
        <a:spcAft>
          <a:spcPct val="0"/>
        </a:spcAft>
        <a:buChar char="»"/>
        <a:defRPr sz="2400">
          <a:solidFill>
            <a:schemeClr val="tx1"/>
          </a:solidFill>
          <a:latin typeface="+mn-lt"/>
          <a:ea typeface="ＭＳ Ｐゴシック" charset="-128"/>
        </a:defRPr>
      </a:lvl8pPr>
      <a:lvl9pPr marL="3886200" indent="-228600" algn="l" rtl="0" fontAlgn="base">
        <a:spcBef>
          <a:spcPct val="20000"/>
        </a:spcBef>
        <a:spcAft>
          <a:spcPct val="0"/>
        </a:spcAft>
        <a:buChar char="»"/>
        <a:defRPr sz="2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D01F2EC-BB05-8A43-B9DE-A43B7D51396A}" type="datetimeFigureOut">
              <a:rPr lang="en-US" smtClean="0">
                <a:solidFill>
                  <a:prstClr val="black">
                    <a:tint val="75000"/>
                  </a:prstClr>
                </a:solidFill>
              </a:rPr>
              <a:pPr defTabSz="457200"/>
              <a:t>4/23/2018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3E8552B-70D3-D444-99C2-C79E4814831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01340643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37819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E3179-BE97-4E13-93FB-EE0EBA15324F}" type="datetimeFigureOut">
              <a:rPr lang="en-US" smtClean="0">
                <a:solidFill>
                  <a:prstClr val="black">
                    <a:tint val="75000"/>
                  </a:prstClr>
                </a:solidFill>
              </a:rPr>
              <a:pPr/>
              <a:t>4/23/2018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41E93-51FA-4DBE-A003-6AFCD5BE2D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17721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F4942-6E96-4B38-A9B4-6A6B6A32D205}" type="datetimeFigureOut">
              <a:rPr lang="en-GB" smtClean="0">
                <a:solidFill>
                  <a:prstClr val="black">
                    <a:tint val="75000"/>
                  </a:prstClr>
                </a:solidFill>
              </a:rPr>
              <a:pPr/>
              <a:t>23/04/2018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E0C92-4BBB-46EB-8CF6-53E3CEA17A9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951884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076056" cy="47667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ka-GE" b="1" dirty="0" smtClean="0">
                <a:effectLst>
                  <a:outerShdw blurRad="38100" dist="38100" dir="2700000" algn="tl">
                    <a:srgbClr val="000000">
                      <a:alpha val="43137"/>
                    </a:srgbClr>
                  </a:outerShdw>
                </a:effectLst>
                <a:latin typeface="Sylfaen" pitchFamily="18" charset="0"/>
              </a:rPr>
              <a:t>ეპილეფსიის საერთაშორისო ლიგის პოზიცია</a:t>
            </a:r>
            <a:endParaRPr lang="en-US" b="1" dirty="0">
              <a:effectLst>
                <a:outerShdw blurRad="38100" dist="38100" dir="2700000" algn="tl">
                  <a:srgbClr val="000000">
                    <a:alpha val="43137"/>
                  </a:srgbClr>
                </a:outerShdw>
              </a:effectLst>
              <a:latin typeface="Sylfaen" pitchFamily="18" charset="0"/>
            </a:endParaRPr>
          </a:p>
        </p:txBody>
      </p:sp>
      <p:sp>
        <p:nvSpPr>
          <p:cNvPr id="7" name="Rectangle 6"/>
          <p:cNvSpPr/>
          <p:nvPr/>
        </p:nvSpPr>
        <p:spPr>
          <a:xfrm>
            <a:off x="0" y="3501008"/>
            <a:ext cx="5076056" cy="47667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ka-GE" b="1" dirty="0" smtClean="0">
                <a:effectLst>
                  <a:outerShdw blurRad="38100" dist="38100" dir="2700000" algn="tl">
                    <a:srgbClr val="000000">
                      <a:alpha val="43137"/>
                    </a:srgbClr>
                  </a:outerShdw>
                </a:effectLst>
                <a:latin typeface="Sylfaen" pitchFamily="18" charset="0"/>
              </a:rPr>
              <a:t>ეპილეფსიის საერთაშორისო ლიგის პოზიცია</a:t>
            </a:r>
            <a:endParaRPr lang="en-US" b="1" dirty="0">
              <a:effectLst>
                <a:outerShdw blurRad="38100" dist="38100" dir="2700000" algn="tl">
                  <a:srgbClr val="000000">
                    <a:alpha val="43137"/>
                  </a:srgbClr>
                </a:outerShdw>
              </a:effectLst>
              <a:latin typeface="Sylfaen" pitchFamily="18" charset="0"/>
            </a:endParaRPr>
          </a:p>
        </p:txBody>
      </p:sp>
      <p:sp>
        <p:nvSpPr>
          <p:cNvPr id="8" name="TextBox 7"/>
          <p:cNvSpPr txBox="1"/>
          <p:nvPr/>
        </p:nvSpPr>
        <p:spPr>
          <a:xfrm>
            <a:off x="0" y="620688"/>
            <a:ext cx="9144000" cy="2862322"/>
          </a:xfrm>
          <a:prstGeom prst="rect">
            <a:avLst/>
          </a:prstGeom>
          <a:noFill/>
        </p:spPr>
        <p:txBody>
          <a:bodyPr wrap="square" rtlCol="0">
            <a:spAutoFit/>
          </a:bodyPr>
          <a:lstStyle/>
          <a:p>
            <a:pPr algn="ctr"/>
            <a:r>
              <a:rPr lang="ka-GE" sz="2400" b="1" dirty="0" smtClean="0">
                <a:effectLst>
                  <a:outerShdw blurRad="38100" dist="38100" dir="2700000" algn="tl">
                    <a:srgbClr val="000000">
                      <a:alpha val="43137"/>
                    </a:srgbClr>
                  </a:outerShdw>
                </a:effectLst>
              </a:rPr>
              <a:t>ეპილეფსიის საერთაშორისო ლიგის (</a:t>
            </a:r>
            <a:r>
              <a:rPr lang="en-US" sz="2400" b="1" dirty="0" smtClean="0">
                <a:effectLst>
                  <a:outerShdw blurRad="38100" dist="38100" dir="2700000" algn="tl">
                    <a:srgbClr val="000000">
                      <a:alpha val="43137"/>
                    </a:srgbClr>
                  </a:outerShdw>
                </a:effectLst>
              </a:rPr>
              <a:t>ILAE) </a:t>
            </a:r>
            <a:r>
              <a:rPr lang="ka-GE" sz="2400" b="1" dirty="0" smtClean="0">
                <a:effectLst>
                  <a:outerShdw blurRad="38100" dist="38100" dir="2700000" algn="tl">
                    <a:srgbClr val="000000">
                      <a:alpha val="43137"/>
                    </a:srgbClr>
                  </a:outerShdw>
                </a:effectLst>
              </a:rPr>
              <a:t>ეპილეფსიების კლასიფიკაცია: ეპილეფსიის საერთაშორისო ლიგის კლასიფიკაციისა და ტერმინოლოგიის კომისიის პოზიცია</a:t>
            </a:r>
          </a:p>
          <a:p>
            <a:pPr algn="ctr"/>
            <a:endParaRPr lang="ka-GE" sz="2400" b="1" dirty="0" smtClean="0">
              <a:effectLst>
                <a:outerShdw blurRad="38100" dist="38100" dir="2700000" algn="tl">
                  <a:srgbClr val="000000">
                    <a:alpha val="43137"/>
                  </a:srgbClr>
                </a:outerShdw>
              </a:effectLst>
            </a:endParaRPr>
          </a:p>
          <a:p>
            <a:pPr algn="ctr"/>
            <a:r>
              <a:rPr lang="ka-GE" sz="1200" b="1" dirty="0" smtClean="0">
                <a:solidFill>
                  <a:schemeClr val="tx1">
                    <a:lumMod val="95000"/>
                    <a:lumOff val="5000"/>
                  </a:schemeClr>
                </a:solidFill>
                <a:effectLst>
                  <a:outerShdw blurRad="38100" dist="38100" dir="2700000" algn="tl">
                    <a:srgbClr val="000000">
                      <a:alpha val="43137"/>
                    </a:srgbClr>
                  </a:outerShdw>
                </a:effectLst>
              </a:rPr>
              <a:t>ინგრიდ ე. შეფერი. სამუელ ბერკოვიჩი, ჯუზეპე კაპოვილა, მარი ბ. კონოლი, ჟაკლინ </a:t>
            </a:r>
            <a:r>
              <a:rPr lang="ka-GE" sz="1200" b="1" dirty="0" smtClean="0">
                <a:solidFill>
                  <a:schemeClr val="tx1">
                    <a:lumMod val="95000"/>
                    <a:lumOff val="5000"/>
                  </a:schemeClr>
                </a:solidFill>
                <a:latin typeface="Sylfaen" pitchFamily="18" charset="0"/>
              </a:rPr>
              <a:t> </a:t>
            </a:r>
            <a:r>
              <a:rPr lang="ka-GE" sz="1200" b="1" dirty="0" smtClean="0">
                <a:solidFill>
                  <a:schemeClr val="tx1">
                    <a:lumMod val="95000"/>
                    <a:lumOff val="5000"/>
                  </a:schemeClr>
                </a:solidFill>
                <a:effectLst>
                  <a:outerShdw blurRad="38100" dist="38100" dir="2700000" algn="tl">
                    <a:srgbClr val="000000">
                      <a:alpha val="43137"/>
                    </a:srgbClr>
                  </a:outerShdw>
                </a:effectLst>
              </a:rPr>
              <a:t>ფრენჩი, ლაურა გუილჰოტო, ედვარდ ჰირხი, სატიშ ჯეინი, გარი ვ. მატერნი, სოლომონ ლ. მოშე, დუგლას რ. ნორდლი, ემილიო პერუკა, ტორბორნ ტომსონი, სამუელ ვეიბი, იუ-ჰუა ჩანგი, და სამერ მ. ზუბერი</a:t>
            </a:r>
          </a:p>
          <a:p>
            <a:pPr algn="ctr"/>
            <a:endParaRPr lang="ka-GE" sz="1200" b="1" dirty="0" smtClean="0">
              <a:effectLst>
                <a:outerShdw blurRad="38100" dist="38100" dir="2700000" algn="tl">
                  <a:srgbClr val="000000">
                    <a:alpha val="43137"/>
                  </a:srgbClr>
                </a:outerShdw>
              </a:effectLst>
            </a:endParaRPr>
          </a:p>
          <a:p>
            <a:pPr algn="ctr"/>
            <a:r>
              <a:rPr lang="ka-GE" sz="1200" i="1" dirty="0" smtClean="0">
                <a:latin typeface="Sylfaen" pitchFamily="18" charset="0"/>
              </a:rPr>
              <a:t>ეპილეფსია, </a:t>
            </a:r>
            <a:r>
              <a:rPr lang="ka-GE" sz="1200" dirty="0" smtClean="0">
                <a:latin typeface="Sylfaen" pitchFamily="18" charset="0"/>
              </a:rPr>
              <a:t>**(*):1-10, 2017</a:t>
            </a:r>
          </a:p>
          <a:p>
            <a:pPr algn="ctr"/>
            <a:r>
              <a:rPr lang="en-US" sz="1200" dirty="0" smtClean="0">
                <a:latin typeface="Sylfaen" pitchFamily="18" charset="0"/>
              </a:rPr>
              <a:t>Doi:10</a:t>
            </a:r>
            <a:r>
              <a:rPr lang="ka-GE" sz="1200" dirty="0" smtClean="0">
                <a:latin typeface="Sylfaen" pitchFamily="18" charset="0"/>
              </a:rPr>
              <a:t>.</a:t>
            </a:r>
            <a:r>
              <a:rPr lang="en-US" sz="1200" dirty="0" smtClean="0">
                <a:latin typeface="Sylfaen" pitchFamily="18" charset="0"/>
              </a:rPr>
              <a:t>1111/epi.13</a:t>
            </a:r>
            <a:r>
              <a:rPr lang="ka-GE" sz="1200" dirty="0" smtClean="0">
                <a:latin typeface="Sylfaen" pitchFamily="18" charset="0"/>
              </a:rPr>
              <a:t>709</a:t>
            </a:r>
            <a:endParaRPr lang="en-US" sz="1200" dirty="0" smtClean="0">
              <a:latin typeface="Sylfaen" pitchFamily="18" charset="0"/>
            </a:endParaRPr>
          </a:p>
          <a:p>
            <a:pPr algn="ctr"/>
            <a:endParaRPr lang="en-US" sz="1200" b="1" dirty="0">
              <a:effectLst>
                <a:outerShdw blurRad="38100" dist="38100" dir="2700000" algn="tl">
                  <a:srgbClr val="000000">
                    <a:alpha val="43137"/>
                  </a:srgbClr>
                </a:outerShdw>
              </a:effectLst>
            </a:endParaRPr>
          </a:p>
        </p:txBody>
      </p:sp>
      <p:sp>
        <p:nvSpPr>
          <p:cNvPr id="9" name="TextBox 8"/>
          <p:cNvSpPr txBox="1"/>
          <p:nvPr/>
        </p:nvSpPr>
        <p:spPr>
          <a:xfrm>
            <a:off x="0" y="3573016"/>
            <a:ext cx="9144000" cy="2769989"/>
          </a:xfrm>
          <a:prstGeom prst="rect">
            <a:avLst/>
          </a:prstGeom>
          <a:noFill/>
        </p:spPr>
        <p:txBody>
          <a:bodyPr wrap="square" rtlCol="0">
            <a:spAutoFit/>
          </a:bodyPr>
          <a:lstStyle/>
          <a:p>
            <a:endParaRPr lang="en-US" dirty="0" smtClean="0"/>
          </a:p>
          <a:p>
            <a:pPr algn="ctr"/>
            <a:endParaRPr lang="en-US" dirty="0" smtClean="0"/>
          </a:p>
          <a:p>
            <a:pPr algn="ctr"/>
            <a:r>
              <a:rPr lang="ka-GE" sz="2000" b="1" dirty="0" smtClean="0">
                <a:effectLst>
                  <a:outerShdw blurRad="38100" dist="38100" dir="2700000" algn="tl">
                    <a:srgbClr val="000000">
                      <a:alpha val="43137"/>
                    </a:srgbClr>
                  </a:outerShdw>
                </a:effectLst>
                <a:latin typeface="Sylfaen" pitchFamily="18" charset="0"/>
              </a:rPr>
              <a:t>ეპილეფსიასთან ბრძოლის საერთაშორისო ლიგის</a:t>
            </a:r>
            <a:r>
              <a:rPr lang="en-US" sz="2000" b="1" dirty="0" smtClean="0">
                <a:effectLst>
                  <a:outerShdw blurRad="38100" dist="38100" dir="2700000" algn="tl">
                    <a:srgbClr val="000000">
                      <a:alpha val="43137"/>
                    </a:srgbClr>
                  </a:outerShdw>
                </a:effectLst>
                <a:latin typeface="Sylfaen" pitchFamily="18" charset="0"/>
              </a:rPr>
              <a:t> </a:t>
            </a:r>
            <a:r>
              <a:rPr lang="ka-GE" sz="2000" b="1" dirty="0" smtClean="0">
                <a:effectLst>
                  <a:outerShdw blurRad="38100" dist="38100" dir="2700000" algn="tl">
                    <a:srgbClr val="000000">
                      <a:alpha val="43137"/>
                    </a:srgbClr>
                  </a:outerShdw>
                </a:effectLst>
                <a:latin typeface="Sylfaen" pitchFamily="18" charset="0"/>
              </a:rPr>
              <a:t>(</a:t>
            </a:r>
            <a:r>
              <a:rPr lang="en-US" sz="2000" b="1" dirty="0" smtClean="0">
                <a:effectLst>
                  <a:outerShdw blurRad="38100" dist="38100" dir="2700000" algn="tl">
                    <a:srgbClr val="000000">
                      <a:alpha val="43137"/>
                    </a:srgbClr>
                  </a:outerShdw>
                </a:effectLst>
                <a:latin typeface="Sylfaen" pitchFamily="18" charset="0"/>
              </a:rPr>
              <a:t>ILAE)</a:t>
            </a:r>
            <a:r>
              <a:rPr lang="ka-GE" sz="2000" b="1" dirty="0" smtClean="0">
                <a:effectLst>
                  <a:outerShdw blurRad="38100" dist="38100" dir="2700000" algn="tl">
                    <a:srgbClr val="000000">
                      <a:alpha val="43137"/>
                    </a:srgbClr>
                  </a:outerShdw>
                </a:effectLst>
                <a:latin typeface="Sylfaen" pitchFamily="18" charset="0"/>
              </a:rPr>
              <a:t>  </a:t>
            </a:r>
            <a:endParaRPr lang="en-US" sz="2000" b="1" dirty="0" smtClean="0">
              <a:effectLst>
                <a:outerShdw blurRad="38100" dist="38100" dir="2700000" algn="tl">
                  <a:srgbClr val="000000">
                    <a:alpha val="43137"/>
                  </a:srgbClr>
                </a:outerShdw>
              </a:effectLst>
              <a:latin typeface="Sylfaen" pitchFamily="18" charset="0"/>
            </a:endParaRPr>
          </a:p>
          <a:p>
            <a:pPr algn="ctr"/>
            <a:r>
              <a:rPr lang="ka-GE" sz="2000" b="1" dirty="0" smtClean="0">
                <a:effectLst>
                  <a:outerShdw blurRad="38100" dist="38100" dir="2700000" algn="tl">
                    <a:srgbClr val="000000">
                      <a:alpha val="43137"/>
                    </a:srgbClr>
                  </a:outerShdw>
                </a:effectLst>
                <a:latin typeface="Sylfaen" pitchFamily="18" charset="0"/>
              </a:rPr>
              <a:t>გულყრის ტიპების კლასიფიკაცია</a:t>
            </a:r>
            <a:r>
              <a:rPr lang="en-US" sz="2000" b="1" dirty="0" smtClean="0">
                <a:effectLst>
                  <a:outerShdw blurRad="38100" dist="38100" dir="2700000" algn="tl">
                    <a:srgbClr val="000000">
                      <a:alpha val="43137"/>
                    </a:srgbClr>
                  </a:outerShdw>
                </a:effectLst>
                <a:latin typeface="Sylfaen" pitchFamily="18" charset="0"/>
              </a:rPr>
              <a:t>:</a:t>
            </a:r>
            <a:r>
              <a:rPr lang="ka-GE" sz="2000" b="1" dirty="0" smtClean="0">
                <a:effectLst>
                  <a:outerShdw blurRad="38100" dist="38100" dir="2700000" algn="tl">
                    <a:srgbClr val="000000">
                      <a:alpha val="43137"/>
                    </a:srgbClr>
                  </a:outerShdw>
                </a:effectLst>
                <a:latin typeface="Sylfaen" pitchFamily="18" charset="0"/>
              </a:rPr>
              <a:t> </a:t>
            </a:r>
            <a:r>
              <a:rPr lang="ka-GE" sz="2000" b="1" dirty="0" smtClean="0">
                <a:effectLst>
                  <a:outerShdw blurRad="38100" dist="38100" dir="2700000" algn="tl">
                    <a:srgbClr val="000000">
                      <a:alpha val="43137"/>
                    </a:srgbClr>
                  </a:outerShdw>
                </a:effectLst>
              </a:rPr>
              <a:t>ეპილეფსიის საერთაშორისო ლიგის კლასიფიკაციისა და ტერმინოლოგიის კომისიის პოზიცია</a:t>
            </a:r>
          </a:p>
          <a:p>
            <a:pPr algn="ctr"/>
            <a:endParaRPr lang="en-US" b="1" dirty="0" smtClean="0">
              <a:latin typeface="Sylfaen" pitchFamily="18" charset="0"/>
            </a:endParaRPr>
          </a:p>
          <a:p>
            <a:pPr algn="ctr"/>
            <a:r>
              <a:rPr lang="ka-GE" sz="1200" b="1" dirty="0" smtClean="0">
                <a:latin typeface="Sylfaen" pitchFamily="18" charset="0"/>
              </a:rPr>
              <a:t>რობერტ ს. ფიშერი, ჯ. ჰელენ კროსი,  ჟაკლინ ა. ფრენჩი, </a:t>
            </a:r>
          </a:p>
          <a:p>
            <a:pPr algn="ctr"/>
            <a:r>
              <a:rPr lang="ka-GE" sz="1200" b="1" dirty="0" smtClean="0">
                <a:latin typeface="Sylfaen" pitchFamily="18" charset="0"/>
              </a:rPr>
              <a:t>ნორიმიში ჰიგურაში, ედუარდ ჰირში, ფლორ ე. იანსენი, ლივენ ლაგა, სოლომონ ლ. მოშე,</a:t>
            </a:r>
          </a:p>
          <a:p>
            <a:pPr algn="ctr"/>
            <a:r>
              <a:rPr lang="ka-GE" sz="1200" b="1" dirty="0" smtClean="0">
                <a:latin typeface="Sylfaen" pitchFamily="18" charset="0"/>
              </a:rPr>
              <a:t>ჯუკა პელტოლა, ელიენ როულეტ პერეზი, ინგრიდ ე. შეფერი, და სამირ მ. ზუბერი</a:t>
            </a:r>
          </a:p>
          <a:p>
            <a:pPr algn="ctr"/>
            <a:r>
              <a:rPr lang="ka-GE" sz="1200" i="1" dirty="0" smtClean="0">
                <a:latin typeface="Sylfaen" pitchFamily="18" charset="0"/>
              </a:rPr>
              <a:t>ეპილეფსია, </a:t>
            </a:r>
            <a:r>
              <a:rPr lang="ka-GE" sz="1200" dirty="0" smtClean="0">
                <a:latin typeface="Sylfaen" pitchFamily="18" charset="0"/>
              </a:rPr>
              <a:t>**(*):1-12, 2017</a:t>
            </a:r>
            <a:r>
              <a:rPr lang="en-US" sz="1200" b="1" dirty="0" smtClean="0">
                <a:latin typeface="Sylfaen" pitchFamily="18" charset="0"/>
              </a:rPr>
              <a:t>/</a:t>
            </a:r>
            <a:endParaRPr lang="ka-GE" sz="1200" dirty="0" smtClean="0">
              <a:latin typeface="Sylfaen" pitchFamily="18" charset="0"/>
            </a:endParaRPr>
          </a:p>
          <a:p>
            <a:pPr algn="ctr"/>
            <a:r>
              <a:rPr lang="en-US" sz="1200" dirty="0" smtClean="0">
                <a:latin typeface="Sylfaen" pitchFamily="18" charset="0"/>
              </a:rPr>
              <a:t>Doi:101111/epi.13671</a:t>
            </a:r>
            <a:endParaRPr lang="en-US" sz="1200" dirty="0">
              <a:latin typeface="Sylfaen" pitchFamily="18" charset="0"/>
            </a:endParaRPr>
          </a:p>
        </p:txBody>
      </p:sp>
    </p:spTree>
    <p:extLst>
      <p:ext uri="{BB962C8B-B14F-4D97-AF65-F5344CB8AC3E}">
        <p14:creationId xmlns:p14="http://schemas.microsoft.com/office/powerpoint/2010/main" val="1885372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251520" y="1124744"/>
            <a:ext cx="8643916" cy="5328410"/>
            <a:chOff x="1084" y="1086"/>
            <a:chExt cx="8900" cy="4038"/>
          </a:xfrm>
        </p:grpSpPr>
        <p:sp>
          <p:nvSpPr>
            <p:cNvPr id="1028" name="AutoShape 4"/>
            <p:cNvSpPr>
              <a:spLocks noChangeArrowheads="1"/>
            </p:cNvSpPr>
            <p:nvPr/>
          </p:nvSpPr>
          <p:spPr bwMode="auto">
            <a:xfrm>
              <a:off x="1084" y="1101"/>
              <a:ext cx="2897" cy="85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b="1" i="0" u="none" strike="noStrike" cap="none" normalizeH="0" baseline="0" smtClean="0">
                  <a:ln>
                    <a:noFill/>
                  </a:ln>
                  <a:solidFill>
                    <a:schemeClr val="tx1">
                      <a:lumMod val="95000"/>
                      <a:lumOff val="5000"/>
                    </a:schemeClr>
                  </a:solidFill>
                  <a:effectLst/>
                  <a:latin typeface="Sylfaen" pitchFamily="18" charset="0"/>
                  <a:cs typeface="Arial" pitchFamily="34" charset="0"/>
                </a:rPr>
                <a:t>ფოკალური საწყისით</a:t>
              </a:r>
              <a:endParaRPr kumimoji="0" lang="en-US" b="0" i="0" u="none" strike="noStrike" cap="none" normalizeH="0" baseline="0" smtClean="0">
                <a:ln>
                  <a:noFill/>
                </a:ln>
                <a:solidFill>
                  <a:schemeClr val="tx1">
                    <a:lumMod val="95000"/>
                    <a:lumOff val="5000"/>
                  </a:schemeClr>
                </a:solidFill>
                <a:effectLst/>
                <a:latin typeface="Arial" pitchFamily="34" charset="0"/>
                <a:cs typeface="Arial" pitchFamily="34" charset="0"/>
              </a:endParaRPr>
            </a:p>
          </p:txBody>
        </p:sp>
        <p:sp>
          <p:nvSpPr>
            <p:cNvPr id="1029" name="Text Box 5"/>
            <p:cNvSpPr txBox="1">
              <a:spLocks noChangeArrowheads="1"/>
            </p:cNvSpPr>
            <p:nvPr/>
          </p:nvSpPr>
          <p:spPr bwMode="auto">
            <a:xfrm>
              <a:off x="1098" y="2014"/>
              <a:ext cx="1406" cy="560"/>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შენახული ცნობიერებით</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 </a:t>
              </a: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0" name="AutoShape 6"/>
            <p:cNvSpPr>
              <a:spLocks noChangeArrowheads="1"/>
            </p:cNvSpPr>
            <p:nvPr/>
          </p:nvSpPr>
          <p:spPr bwMode="auto">
            <a:xfrm>
              <a:off x="4063" y="1101"/>
              <a:ext cx="2878" cy="85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b="1" i="0" u="none" strike="noStrike" cap="none" normalizeH="0" baseline="0" smtClean="0">
                  <a:ln>
                    <a:noFill/>
                  </a:ln>
                  <a:solidFill>
                    <a:schemeClr val="tx1">
                      <a:lumMod val="95000"/>
                      <a:lumOff val="5000"/>
                    </a:schemeClr>
                  </a:solidFill>
                  <a:effectLst/>
                  <a:latin typeface="Sylfaen" pitchFamily="18" charset="0"/>
                  <a:cs typeface="Arial" pitchFamily="34" charset="0"/>
                </a:rPr>
                <a:t>გენერალიზებული საწყისით</a:t>
              </a:r>
              <a:endParaRPr kumimoji="0" lang="en-US" b="0" i="0" u="none" strike="noStrike" cap="none" normalizeH="0" baseline="0" smtClean="0">
                <a:ln>
                  <a:noFill/>
                </a:ln>
                <a:solidFill>
                  <a:schemeClr val="tx1">
                    <a:lumMod val="95000"/>
                    <a:lumOff val="5000"/>
                  </a:schemeClr>
                </a:solidFill>
                <a:effectLst/>
                <a:latin typeface="Arial" pitchFamily="34" charset="0"/>
                <a:cs typeface="Arial" pitchFamily="34" charset="0"/>
              </a:endParaRPr>
            </a:p>
          </p:txBody>
        </p:sp>
        <p:sp>
          <p:nvSpPr>
            <p:cNvPr id="1031" name="AutoShape 7"/>
            <p:cNvSpPr>
              <a:spLocks noChangeArrowheads="1"/>
            </p:cNvSpPr>
            <p:nvPr/>
          </p:nvSpPr>
          <p:spPr bwMode="auto">
            <a:xfrm>
              <a:off x="7096" y="1086"/>
              <a:ext cx="2851" cy="85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a-GE" b="1" i="0" u="none" strike="noStrike" cap="none" normalizeH="0" baseline="0" smtClean="0">
                  <a:ln>
                    <a:noFill/>
                  </a:ln>
                  <a:solidFill>
                    <a:schemeClr val="tx1">
                      <a:lumMod val="95000"/>
                      <a:lumOff val="5000"/>
                    </a:schemeClr>
                  </a:solidFill>
                  <a:effectLst/>
                  <a:latin typeface="Sylfaen" pitchFamily="18" charset="0"/>
                  <a:cs typeface="Arial" pitchFamily="34" charset="0"/>
                </a:rPr>
                <a:t>უცნობი</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ka-GE" b="1" i="0" u="none" strike="noStrike" cap="none" normalizeH="0" baseline="0" smtClean="0">
                  <a:ln>
                    <a:noFill/>
                  </a:ln>
                  <a:solidFill>
                    <a:schemeClr val="tx1">
                      <a:lumMod val="95000"/>
                      <a:lumOff val="5000"/>
                    </a:schemeClr>
                  </a:solidFill>
                  <a:effectLst/>
                  <a:latin typeface="Sylfaen" pitchFamily="18" charset="0"/>
                  <a:cs typeface="Arial" pitchFamily="34" charset="0"/>
                </a:rPr>
                <a:t>საწყისით</a:t>
              </a:r>
              <a:endParaRPr kumimoji="0" lang="en-US" b="0" i="0" u="none" strike="noStrike" cap="none" normalizeH="0" baseline="0" smtClean="0">
                <a:ln>
                  <a:noFill/>
                </a:ln>
                <a:solidFill>
                  <a:schemeClr val="tx1">
                    <a:lumMod val="95000"/>
                    <a:lumOff val="5000"/>
                  </a:schemeClr>
                </a:solidFill>
                <a:effectLst/>
                <a:latin typeface="Arial" pitchFamily="34" charset="0"/>
                <a:cs typeface="Arial" pitchFamily="34" charset="0"/>
              </a:endParaRPr>
            </a:p>
          </p:txBody>
        </p:sp>
        <p:sp>
          <p:nvSpPr>
            <p:cNvPr id="1032" name="Text Box 8"/>
            <p:cNvSpPr txBox="1">
              <a:spLocks noChangeArrowheads="1"/>
            </p:cNvSpPr>
            <p:nvPr/>
          </p:nvSpPr>
          <p:spPr bwMode="auto">
            <a:xfrm>
              <a:off x="2467" y="2014"/>
              <a:ext cx="1484" cy="560"/>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lang="ka-GE" sz="1400" b="1" dirty="0" smtClean="0">
                  <a:solidFill>
                    <a:schemeClr val="tx1">
                      <a:lumMod val="95000"/>
                      <a:lumOff val="5000"/>
                    </a:schemeClr>
                  </a:solidFill>
                  <a:latin typeface="Sylfaen" pitchFamily="18" charset="0"/>
                  <a:cs typeface="Arial" pitchFamily="34" charset="0"/>
                </a:rPr>
                <a:t>შეცვლილი  ცნობიერებით</a:t>
              </a:r>
              <a:endParaRPr lang="en-US" sz="1400" b="1" dirty="0" smtClean="0">
                <a:solidFill>
                  <a:schemeClr val="tx1">
                    <a:lumMod val="95000"/>
                    <a:lumOff val="5000"/>
                  </a:schemeClr>
                </a:solidFill>
                <a:latin typeface="Sylfaen" pitchFamily="18" charset="0"/>
                <a:cs typeface="Arial" pitchFamily="34" charset="0"/>
              </a:endParaRPr>
            </a:p>
            <a:p>
              <a:pPr lvl="0" fontAlgn="base">
                <a:spcBef>
                  <a:spcPct val="0"/>
                </a:spcBef>
                <a:spcAft>
                  <a:spcPct val="0"/>
                </a:spcAft>
              </a:pPr>
              <a:endParaRPr lang="ka-GE" sz="1400" b="1" dirty="0" smtClean="0">
                <a:solidFill>
                  <a:schemeClr val="tx1">
                    <a:lumMod val="95000"/>
                    <a:lumOff val="5000"/>
                  </a:schemeClr>
                </a:solidFill>
                <a:latin typeface="Sylfaen" pitchFamily="18" charset="0"/>
                <a:cs typeface="Arial" pitchFamily="34" charset="0"/>
              </a:endParaRPr>
            </a:p>
          </p:txBody>
        </p:sp>
        <p:sp>
          <p:nvSpPr>
            <p:cNvPr id="1033" name="Text Box 9"/>
            <p:cNvSpPr txBox="1">
              <a:spLocks noChangeArrowheads="1"/>
            </p:cNvSpPr>
            <p:nvPr/>
          </p:nvSpPr>
          <p:spPr bwMode="auto">
            <a:xfrm>
              <a:off x="1084" y="2505"/>
              <a:ext cx="2878" cy="2146"/>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მოტორული საწყისით</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ავტომატიზმები</a:t>
              </a:r>
            </a:p>
            <a:p>
              <a:pPr marL="177800" lvl="0" fontAlgn="base">
                <a:spcBef>
                  <a:spcPct val="0"/>
                </a:spcBef>
                <a:spcAft>
                  <a:spcPct val="0"/>
                </a:spcAf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ატონური</a:t>
              </a:r>
              <a:r>
                <a:rPr lang="ka-GE" sz="1200" b="1" dirty="0" smtClean="0">
                  <a:solidFill>
                    <a:schemeClr val="tx1">
                      <a:lumMod val="95000"/>
                      <a:lumOff val="5000"/>
                    </a:schemeClr>
                  </a:solidFill>
                  <a:latin typeface="Sylfaen" pitchFamily="18" charset="0"/>
                  <a:cs typeface="Arial" pitchFamily="34" charset="0"/>
                </a:rPr>
                <a:t>²</a:t>
              </a:r>
              <a:endPar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endParaRP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კლონური</a:t>
              </a:r>
            </a:p>
            <a:p>
              <a:pPr marL="177800" lvl="0" fontAlgn="base">
                <a:spcBef>
                  <a:spcPct val="0"/>
                </a:spcBef>
                <a:spcAft>
                  <a:spcPct val="0"/>
                </a:spcAf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ეპილეფსიური სპაზმები</a:t>
              </a:r>
              <a:r>
                <a:rPr lang="ka-GE" sz="1200" b="1" dirty="0" smtClean="0">
                  <a:solidFill>
                    <a:schemeClr val="tx1">
                      <a:lumMod val="95000"/>
                      <a:lumOff val="5000"/>
                    </a:schemeClr>
                  </a:solidFill>
                  <a:latin typeface="Sylfaen" pitchFamily="18" charset="0"/>
                  <a:cs typeface="Arial" pitchFamily="34" charset="0"/>
                </a:rPr>
                <a:t>²</a:t>
              </a:r>
              <a:endPar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endParaRP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ჰიპერკინეტული</a:t>
              </a:r>
            </a:p>
            <a:p>
              <a:pPr marL="177800" lvl="0" eaLnBrk="1" fontAlgn="base" latinLnBrk="0" hangingPunct="1">
                <a:lnSpc>
                  <a:spcPct val="100000"/>
                </a:lnSpc>
                <a:spcBef>
                  <a:spcPct val="0"/>
                </a:spcBef>
                <a:spcAft>
                  <a:spcPct val="0"/>
                </a:spcAft>
                <a:tabLs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მიოკლონური</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ტონური</a:t>
              </a:r>
              <a:endPar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endParaRP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არამოტორული საწყისით</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ავტონომიური</a:t>
              </a:r>
            </a:p>
            <a:p>
              <a:pPr marL="177800" lvl="0" eaLnBrk="1" fontAlgn="base" latinLnBrk="0" hangingPunct="1">
                <a:lnSpc>
                  <a:spcPct val="100000"/>
                </a:lnSpc>
                <a:spcBef>
                  <a:spcPct val="0"/>
                </a:spcBef>
                <a:spcAft>
                  <a:spcPct val="0"/>
                </a:spcAft>
                <a:tabLs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გარინდებით</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კოგნიტური</a:t>
              </a:r>
            </a:p>
            <a:p>
              <a:pPr marL="177800" lvl="0" eaLnBrk="1" fontAlgn="base" latinLnBrk="0" hangingPunct="1">
                <a:lnSpc>
                  <a:spcPct val="100000"/>
                </a:lnSpc>
                <a:spcBef>
                  <a:spcPct val="0"/>
                </a:spcBef>
                <a:spcAft>
                  <a:spcPct val="0"/>
                </a:spcAft>
                <a:tabLs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ემოციური</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სენსორული</a:t>
              </a:r>
              <a:endParaRPr kumimoji="0" lang="en-US" sz="12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4" name="Text Box 10"/>
            <p:cNvSpPr txBox="1">
              <a:spLocks noChangeArrowheads="1"/>
            </p:cNvSpPr>
            <p:nvPr/>
          </p:nvSpPr>
          <p:spPr bwMode="auto">
            <a:xfrm>
              <a:off x="1084" y="4742"/>
              <a:ext cx="2878" cy="382"/>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ფოკალური ბილატერალური ტონურ-კლონური</a:t>
              </a: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5" name="Text Box 11"/>
            <p:cNvSpPr txBox="1">
              <a:spLocks noChangeArrowheads="1"/>
            </p:cNvSpPr>
            <p:nvPr/>
          </p:nvSpPr>
          <p:spPr bwMode="auto">
            <a:xfrm>
              <a:off x="4064" y="2227"/>
              <a:ext cx="2878" cy="723"/>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მოტორული </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     </a:t>
              </a:r>
              <a:r>
                <a:rPr kumimoji="0" lang="ka-GE" sz="1400" b="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ტონურ-კლონური</a:t>
              </a:r>
            </a:p>
            <a:p>
              <a:pPr marL="0" lvl="0" indent="0" eaLnBrk="1" fontAlgn="base" latinLnBrk="0" hangingPunct="1">
                <a:lnSpc>
                  <a:spcPct val="100000"/>
                </a:lnSpc>
                <a:spcBef>
                  <a:spcPct val="0"/>
                </a:spcBef>
                <a:spcAft>
                  <a:spcPct val="0"/>
                </a:spcAft>
                <a:tabLst/>
              </a:pPr>
              <a:r>
                <a:rPr kumimoji="0" lang="ka-GE" sz="1400" b="0" i="0" u="none" strike="noStrike" cap="none" normalizeH="0" baseline="0" dirty="0" smtClean="0">
                  <a:ln>
                    <a:noFill/>
                  </a:ln>
                  <a:solidFill>
                    <a:schemeClr val="tx1">
                      <a:lumMod val="95000"/>
                      <a:lumOff val="5000"/>
                    </a:schemeClr>
                  </a:solidFill>
                  <a:effectLst/>
                  <a:latin typeface="Sylfaen" pitchFamily="18" charset="0"/>
                  <a:cs typeface="Arial" pitchFamily="34" charset="0"/>
                </a:rPr>
                <a:t>      სხვა მოტორული</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არამოტორული (აბსანსი)</a:t>
              </a: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6" name="Text Box 12"/>
            <p:cNvSpPr txBox="1">
              <a:spLocks noChangeArrowheads="1"/>
            </p:cNvSpPr>
            <p:nvPr/>
          </p:nvSpPr>
          <p:spPr bwMode="auto">
            <a:xfrm>
              <a:off x="7106" y="2227"/>
              <a:ext cx="2878" cy="723"/>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მოტორული </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     </a:t>
              </a:r>
              <a:r>
                <a:rPr kumimoji="0" lang="ka-GE" sz="1400" b="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ტონურ-კლონური</a:t>
              </a:r>
            </a:p>
            <a:p>
              <a:pPr marL="0" lvl="0" indent="0" eaLnBrk="1" fontAlgn="base" latinLnBrk="0" hangingPunct="1">
                <a:lnSpc>
                  <a:spcPct val="100000"/>
                </a:lnSpc>
                <a:spcBef>
                  <a:spcPct val="0"/>
                </a:spcBef>
                <a:spcAft>
                  <a:spcPct val="0"/>
                </a:spcAft>
                <a:tabLst/>
              </a:pPr>
              <a:r>
                <a:rPr kumimoji="0" lang="ka-GE" sz="1400" b="0" i="0" u="none" strike="noStrike" cap="none" normalizeH="0" baseline="0" dirty="0" smtClean="0">
                  <a:ln>
                    <a:noFill/>
                  </a:ln>
                  <a:solidFill>
                    <a:schemeClr val="tx1">
                      <a:lumMod val="95000"/>
                      <a:lumOff val="5000"/>
                    </a:schemeClr>
                  </a:solidFill>
                  <a:effectLst/>
                  <a:latin typeface="Sylfaen" pitchFamily="18" charset="0"/>
                  <a:cs typeface="Arial" pitchFamily="34" charset="0"/>
                </a:rPr>
                <a:t>      სხვა მოტორული</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არამოტორული </a:t>
              </a: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7" name="AutoShape 13"/>
            <p:cNvSpPr>
              <a:spLocks noChangeArrowheads="1"/>
            </p:cNvSpPr>
            <p:nvPr/>
          </p:nvSpPr>
          <p:spPr bwMode="auto">
            <a:xfrm>
              <a:off x="6650" y="3595"/>
              <a:ext cx="3293" cy="58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lvl="0" indent="0" eaLnBrk="1" fontAlgn="base" latinLnBrk="0" hangingPunct="1">
                <a:lnSpc>
                  <a:spcPct val="100000"/>
                </a:lnSpc>
                <a:spcBef>
                  <a:spcPct val="0"/>
                </a:spcBef>
                <a:spcAft>
                  <a:spcPts val="1000"/>
                </a:spcAft>
                <a:tabLst/>
              </a:pPr>
              <a:r>
                <a:rPr kumimoji="0" lang="ka-GE"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არაკლასიფიცირებული²</a:t>
              </a:r>
              <a:endParaRPr kumimoji="0" lang="en-US"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grpSp>
      <p:sp>
        <p:nvSpPr>
          <p:cNvPr id="14" name="TextBox 13"/>
          <p:cNvSpPr txBox="1"/>
          <p:nvPr/>
        </p:nvSpPr>
        <p:spPr>
          <a:xfrm>
            <a:off x="683568" y="0"/>
            <a:ext cx="7992888" cy="120032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a-GE" sz="2400" b="1" dirty="0" smtClean="0">
                <a:ln/>
                <a:solidFill>
                  <a:schemeClr val="accent5">
                    <a:lumMod val="50000"/>
                  </a:schemeClr>
                </a:solidFill>
              </a:rPr>
              <a:t>ეპილეფსიის საერთაშორისო ლიგა (</a:t>
            </a:r>
            <a:r>
              <a:rPr lang="en-US" sz="2400" b="1" dirty="0" smtClean="0">
                <a:ln/>
                <a:solidFill>
                  <a:schemeClr val="accent5">
                    <a:lumMod val="50000"/>
                  </a:schemeClr>
                </a:solidFill>
              </a:rPr>
              <a:t>ILAE)</a:t>
            </a:r>
            <a:endParaRPr lang="ka-GE" sz="2400" b="1" dirty="0" smtClean="0">
              <a:ln/>
              <a:solidFill>
                <a:schemeClr val="accent5">
                  <a:lumMod val="50000"/>
                </a:schemeClr>
              </a:solidFill>
            </a:endParaRPr>
          </a:p>
          <a:p>
            <a:pPr algn="ctr"/>
            <a:r>
              <a:rPr lang="ka-GE" sz="2400" b="1" dirty="0" smtClean="0">
                <a:ln/>
                <a:solidFill>
                  <a:schemeClr val="accent5">
                    <a:lumMod val="50000"/>
                  </a:schemeClr>
                </a:solidFill>
              </a:rPr>
              <a:t>გულყრის ტიპების 2017 წლის კლასიფიკაცია</a:t>
            </a:r>
          </a:p>
          <a:p>
            <a:pPr algn="ctr"/>
            <a:r>
              <a:rPr lang="ka-GE" sz="2400" b="1" dirty="0" smtClean="0">
                <a:ln/>
                <a:solidFill>
                  <a:schemeClr val="accent5">
                    <a:lumMod val="50000"/>
                  </a:schemeClr>
                </a:solidFill>
              </a:rPr>
              <a:t>გაფართოებული ვერსია¹</a:t>
            </a:r>
            <a:endParaRPr lang="en-US" sz="2400" b="1" dirty="0">
              <a:ln/>
              <a:solidFill>
                <a:schemeClr val="accent5">
                  <a:lumMod val="50000"/>
                </a:schemeClr>
              </a:solidFill>
            </a:endParaRPr>
          </a:p>
        </p:txBody>
      </p:sp>
      <p:sp>
        <p:nvSpPr>
          <p:cNvPr id="16" name="TextBox 15"/>
          <p:cNvSpPr txBox="1"/>
          <p:nvPr/>
        </p:nvSpPr>
        <p:spPr>
          <a:xfrm>
            <a:off x="3208164" y="1268760"/>
            <a:ext cx="5935836" cy="5324535"/>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wrap="square" rtlCol="0">
            <a:spAutoFit/>
          </a:bodyPr>
          <a:lstStyle/>
          <a:p>
            <a:r>
              <a:rPr lang="ka-GE" sz="2000" b="1" dirty="0" smtClean="0">
                <a:ln w="1905"/>
                <a:solidFill>
                  <a:srgbClr val="FF0000"/>
                </a:solidFill>
                <a:effectLst>
                  <a:innerShdw blurRad="69850" dist="43180" dir="5400000">
                    <a:srgbClr val="000000">
                      <a:alpha val="65000"/>
                    </a:srgbClr>
                  </a:innerShdw>
                </a:effectLst>
              </a:rPr>
              <a:t>შენიშვნა</a:t>
            </a:r>
            <a:endParaRPr lang="en-US" sz="2000" b="1" dirty="0" smtClean="0">
              <a:ln w="1905"/>
              <a:solidFill>
                <a:srgbClr val="FF0000"/>
              </a:solidFill>
              <a:effectLst>
                <a:innerShdw blurRad="69850" dist="43180" dir="5400000">
                  <a:srgbClr val="000000">
                    <a:alpha val="65000"/>
                  </a:srgbClr>
                </a:innerShdw>
              </a:effectLst>
            </a:endParaRPr>
          </a:p>
          <a:p>
            <a:pPr marL="342900" indent="-342900">
              <a:buFont typeface="Arial" charset="0"/>
              <a:buChar char="•"/>
            </a:pPr>
            <a:r>
              <a:rPr lang="ka-GE" sz="2000" b="1" dirty="0" smtClean="0">
                <a:ln w="1905"/>
                <a:solidFill>
                  <a:srgbClr val="FF0000"/>
                </a:solidFill>
                <a:effectLst>
                  <a:innerShdw blurRad="69850" dist="43180" dir="5400000">
                    <a:srgbClr val="000000">
                      <a:alpha val="65000"/>
                    </a:srgbClr>
                  </a:innerShdw>
                </a:effectLst>
              </a:rPr>
              <a:t>ატონურ გულყრებსა და ეპილეფსიურ სპაზმებს არ მიეთითება ცნობიერების დონე</a:t>
            </a:r>
          </a:p>
          <a:p>
            <a:pPr marL="342900" indent="-342900"/>
            <a:endParaRPr lang="en-US" sz="2000" b="1" dirty="0" smtClean="0">
              <a:ln w="1905"/>
              <a:solidFill>
                <a:srgbClr val="FF0000"/>
              </a:solidFill>
              <a:effectLst>
                <a:innerShdw blurRad="69850" dist="43180" dir="5400000">
                  <a:srgbClr val="000000">
                    <a:alpha val="65000"/>
                  </a:srgbClr>
                </a:innerShdw>
              </a:effectLst>
            </a:endParaRPr>
          </a:p>
          <a:p>
            <a:pPr marL="342900" indent="-342900">
              <a:buFont typeface="Arial" charset="0"/>
              <a:buChar char="•"/>
            </a:pPr>
            <a:r>
              <a:rPr lang="ka-GE" sz="2000" b="1" dirty="0" smtClean="0">
                <a:ln w="1905"/>
                <a:solidFill>
                  <a:srgbClr val="FF0000"/>
                </a:solidFill>
                <a:effectLst>
                  <a:innerShdw blurRad="69850" dist="43180" dir="5400000">
                    <a:srgbClr val="000000">
                      <a:alpha val="65000"/>
                    </a:srgbClr>
                  </a:innerShdw>
                </a:effectLst>
              </a:rPr>
              <a:t>ველოსიპედის პედლის ტრიალის მაგვარი მოძრაობები</a:t>
            </a:r>
            <a:r>
              <a:rPr lang="en-US" sz="2000" b="1" dirty="0" smtClean="0">
                <a:ln w="1905"/>
                <a:solidFill>
                  <a:srgbClr val="FF0000"/>
                </a:solidFill>
                <a:effectLst>
                  <a:innerShdw blurRad="69850" dist="43180" dir="5400000">
                    <a:srgbClr val="000000">
                      <a:alpha val="65000"/>
                    </a:srgbClr>
                  </a:innerShdw>
                </a:effectLst>
              </a:rPr>
              <a:t> </a:t>
            </a:r>
            <a:r>
              <a:rPr lang="ka-GE" sz="2000" b="1" dirty="0" smtClean="0">
                <a:ln w="1905"/>
                <a:solidFill>
                  <a:srgbClr val="FF0000"/>
                </a:solidFill>
                <a:effectLst>
                  <a:innerShdw blurRad="69850" dist="43180" dir="5400000">
                    <a:srgbClr val="000000">
                      <a:alpha val="65000"/>
                    </a:srgbClr>
                  </a:innerShdw>
                </a:effectLst>
              </a:rPr>
              <a:t>მიეკუთვნა ჰიპერკინეტულ გულყრებს და არა ავტომატიზმებს (ნებისმიერი თვითნებური) </a:t>
            </a:r>
          </a:p>
          <a:p>
            <a:pPr marL="342900" indent="-342900"/>
            <a:endParaRPr lang="ka-GE" sz="2000" b="1" dirty="0" smtClean="0">
              <a:ln w="1905"/>
              <a:solidFill>
                <a:srgbClr val="FF0000"/>
              </a:solidFill>
              <a:effectLst>
                <a:innerShdw blurRad="69850" dist="43180" dir="5400000">
                  <a:srgbClr val="000000">
                    <a:alpha val="65000"/>
                  </a:srgbClr>
                </a:innerShdw>
              </a:effectLst>
            </a:endParaRPr>
          </a:p>
          <a:p>
            <a:pPr marL="342900" indent="-342900">
              <a:buFont typeface="Arial" charset="0"/>
              <a:buChar char="•"/>
            </a:pPr>
            <a:r>
              <a:rPr lang="ka-GE" sz="2000" b="1" dirty="0" smtClean="0">
                <a:ln w="1905"/>
                <a:solidFill>
                  <a:srgbClr val="FF0000"/>
                </a:solidFill>
                <a:effectLst>
                  <a:innerShdw blurRad="69850" dist="43180" dir="5400000">
                    <a:srgbClr val="000000">
                      <a:alpha val="65000"/>
                    </a:srgbClr>
                  </a:innerShdw>
                </a:effectLst>
              </a:rPr>
              <a:t>კოგნიტური გულყრებია</a:t>
            </a:r>
            <a:endParaRPr lang="en-US" sz="2000" b="1" dirty="0" smtClean="0">
              <a:ln w="1905"/>
              <a:solidFill>
                <a:srgbClr val="FF0000"/>
              </a:solidFill>
              <a:effectLst>
                <a:innerShdw blurRad="69850" dist="43180" dir="5400000">
                  <a:srgbClr val="000000">
                    <a:alpha val="65000"/>
                  </a:srgbClr>
                </a:innerShdw>
              </a:effectLst>
            </a:endParaRPr>
          </a:p>
          <a:p>
            <a:pPr marL="627063" lvl="1" indent="-271463">
              <a:buFont typeface="Wingdings" pitchFamily="2" charset="2"/>
              <a:buChar char="Ø"/>
            </a:pPr>
            <a:r>
              <a:rPr lang="ka-GE" sz="2000" b="1" dirty="0" smtClean="0">
                <a:ln w="1905"/>
                <a:solidFill>
                  <a:srgbClr val="FF0000"/>
                </a:solidFill>
                <a:effectLst>
                  <a:innerShdw blurRad="69850" dist="43180" dir="5400000">
                    <a:srgbClr val="000000">
                      <a:alpha val="65000"/>
                    </a:srgbClr>
                  </a:innerShdw>
                </a:effectLst>
              </a:rPr>
              <a:t>მეტყველების გაძნელება</a:t>
            </a:r>
            <a:endParaRPr lang="en-US" sz="2000" b="1" dirty="0" smtClean="0">
              <a:ln w="1905"/>
              <a:solidFill>
                <a:srgbClr val="FF0000"/>
              </a:solidFill>
              <a:effectLst>
                <a:innerShdw blurRad="69850" dist="43180" dir="5400000">
                  <a:srgbClr val="000000">
                    <a:alpha val="65000"/>
                  </a:srgbClr>
                </a:innerShdw>
              </a:effectLst>
            </a:endParaRPr>
          </a:p>
          <a:p>
            <a:pPr marL="627063" lvl="1" indent="-271463">
              <a:buFont typeface="Wingdings" pitchFamily="2" charset="2"/>
              <a:buChar char="Ø"/>
            </a:pPr>
            <a:r>
              <a:rPr lang="ka-GE" sz="2000" b="1" dirty="0" smtClean="0">
                <a:ln w="1905"/>
                <a:solidFill>
                  <a:srgbClr val="FF0000"/>
                </a:solidFill>
                <a:effectLst>
                  <a:innerShdw blurRad="69850" dist="43180" dir="5400000">
                    <a:srgbClr val="000000">
                      <a:alpha val="65000"/>
                    </a:srgbClr>
                  </a:innerShdw>
                </a:effectLst>
              </a:rPr>
              <a:t>სხვა კოგნიტური დარღვევები</a:t>
            </a:r>
            <a:r>
              <a:rPr lang="en-US" sz="2000" b="1" dirty="0" smtClean="0">
                <a:ln w="1905"/>
                <a:solidFill>
                  <a:srgbClr val="FF0000"/>
                </a:solidFill>
                <a:effectLst>
                  <a:innerShdw blurRad="69850" dist="43180" dir="5400000">
                    <a:srgbClr val="000000">
                      <a:alpha val="65000"/>
                    </a:srgbClr>
                  </a:innerShdw>
                </a:effectLst>
              </a:rPr>
              <a:t> </a:t>
            </a:r>
          </a:p>
          <a:p>
            <a:pPr marL="627063" lvl="1" indent="-271463">
              <a:buFont typeface="Wingdings" pitchFamily="2" charset="2"/>
              <a:buChar char="Ø"/>
            </a:pPr>
            <a:r>
              <a:rPr lang="ka-GE" sz="2000" b="1" dirty="0" smtClean="0">
                <a:ln w="1905"/>
                <a:solidFill>
                  <a:srgbClr val="FF0000"/>
                </a:solidFill>
                <a:effectLst>
                  <a:innerShdw blurRad="69850" dist="43180" dir="5400000">
                    <a:srgbClr val="000000">
                      <a:alpha val="65000"/>
                    </a:srgbClr>
                  </a:innerShdw>
                </a:effectLst>
              </a:rPr>
              <a:t>არარეალურის განცდა. მგ.:</a:t>
            </a:r>
            <a:r>
              <a:rPr lang="en-US" sz="2000" b="1" dirty="0" smtClean="0">
                <a:ln w="1905"/>
                <a:solidFill>
                  <a:srgbClr val="FF0000"/>
                </a:solidFill>
                <a:effectLst>
                  <a:innerShdw blurRad="69850" dist="43180" dir="5400000">
                    <a:srgbClr val="000000">
                      <a:alpha val="65000"/>
                    </a:srgbClr>
                  </a:innerShdw>
                </a:effectLst>
              </a:rPr>
              <a:t> déjà vu,</a:t>
            </a:r>
            <a:r>
              <a:rPr lang="ka-GE" sz="2000" b="1" dirty="0" smtClean="0">
                <a:ln w="1905"/>
                <a:solidFill>
                  <a:srgbClr val="FF0000"/>
                </a:solidFill>
                <a:effectLst>
                  <a:innerShdw blurRad="69850" dist="43180" dir="5400000">
                    <a:srgbClr val="000000">
                      <a:alpha val="65000"/>
                    </a:srgbClr>
                  </a:innerShdw>
                </a:effectLst>
              </a:rPr>
              <a:t> ჰალუცინაცია,</a:t>
            </a:r>
            <a:r>
              <a:rPr lang="en-US" sz="2000" b="1" dirty="0" smtClean="0">
                <a:ln w="1905"/>
                <a:solidFill>
                  <a:srgbClr val="FF0000"/>
                </a:solidFill>
                <a:effectLst>
                  <a:innerShdw blurRad="69850" dist="43180" dir="5400000">
                    <a:srgbClr val="000000">
                      <a:alpha val="65000"/>
                    </a:srgbClr>
                  </a:innerShdw>
                </a:effectLst>
              </a:rPr>
              <a:t> </a:t>
            </a:r>
            <a:r>
              <a:rPr lang="ka-GE" sz="2000" b="1" dirty="0" smtClean="0">
                <a:ln w="1905"/>
                <a:solidFill>
                  <a:srgbClr val="FF0000"/>
                </a:solidFill>
                <a:effectLst>
                  <a:innerShdw blurRad="69850" dist="43180" dir="5400000">
                    <a:srgbClr val="000000">
                      <a:alpha val="65000"/>
                    </a:srgbClr>
                  </a:innerShdw>
                </a:effectLst>
              </a:rPr>
              <a:t>აღქმის დარღვევები</a:t>
            </a:r>
          </a:p>
          <a:p>
            <a:pPr marL="627063" lvl="1" indent="-271463">
              <a:buFont typeface="Wingdings" pitchFamily="2" charset="2"/>
              <a:buChar char="Ø"/>
            </a:pPr>
            <a:endParaRPr lang="en-US" sz="2000" b="1" dirty="0" smtClean="0">
              <a:ln w="1905"/>
              <a:solidFill>
                <a:srgbClr val="FF0000"/>
              </a:solidFill>
              <a:effectLst>
                <a:innerShdw blurRad="69850" dist="43180" dir="5400000">
                  <a:srgbClr val="000000">
                    <a:alpha val="65000"/>
                  </a:srgbClr>
                </a:innerShdw>
              </a:effectLst>
            </a:endParaRPr>
          </a:p>
          <a:p>
            <a:pPr marL="342900" indent="-342900">
              <a:buFont typeface="Arial" charset="0"/>
              <a:buChar char="•"/>
            </a:pPr>
            <a:r>
              <a:rPr lang="ka-GE" sz="2000" b="1" dirty="0" smtClean="0">
                <a:ln w="1905"/>
                <a:solidFill>
                  <a:srgbClr val="FF0000"/>
                </a:solidFill>
                <a:effectLst>
                  <a:innerShdw blurRad="69850" dist="43180" dir="5400000">
                    <a:srgbClr val="000000">
                      <a:alpha val="65000"/>
                    </a:srgbClr>
                  </a:innerShdw>
                </a:effectLst>
              </a:rPr>
              <a:t>ემოციური შეტევებია</a:t>
            </a:r>
            <a:r>
              <a:rPr lang="en-US" sz="2000" b="1" dirty="0" smtClean="0">
                <a:ln w="1905"/>
                <a:solidFill>
                  <a:srgbClr val="FF0000"/>
                </a:solidFill>
                <a:effectLst>
                  <a:innerShdw blurRad="69850" dist="43180" dir="5400000">
                    <a:srgbClr val="000000">
                      <a:alpha val="65000"/>
                    </a:srgbClr>
                  </a:innerShdw>
                </a:effectLst>
              </a:rPr>
              <a:t>: </a:t>
            </a:r>
            <a:r>
              <a:rPr lang="ka-GE" sz="2000" b="1" dirty="0" smtClean="0">
                <a:ln w="1905"/>
                <a:solidFill>
                  <a:srgbClr val="FF0000"/>
                </a:solidFill>
                <a:effectLst>
                  <a:innerShdw blurRad="69850" dist="43180" dir="5400000">
                    <a:srgbClr val="000000">
                      <a:alpha val="65000"/>
                    </a:srgbClr>
                  </a:innerShdw>
                </a:effectLst>
              </a:rPr>
              <a:t>შფოთვა</a:t>
            </a:r>
            <a:r>
              <a:rPr lang="en-US" sz="2000" b="1" dirty="0" smtClean="0">
                <a:ln w="1905"/>
                <a:solidFill>
                  <a:srgbClr val="FF0000"/>
                </a:solidFill>
                <a:effectLst>
                  <a:innerShdw blurRad="69850" dist="43180" dir="5400000">
                    <a:srgbClr val="000000">
                      <a:alpha val="65000"/>
                    </a:srgbClr>
                  </a:innerShdw>
                </a:effectLst>
              </a:rPr>
              <a:t>, </a:t>
            </a:r>
            <a:r>
              <a:rPr lang="ka-GE" sz="2000" b="1" dirty="0" smtClean="0">
                <a:ln w="1905"/>
                <a:solidFill>
                  <a:srgbClr val="FF0000"/>
                </a:solidFill>
                <a:effectLst>
                  <a:innerShdw blurRad="69850" dist="43180" dir="5400000">
                    <a:srgbClr val="000000">
                      <a:alpha val="65000"/>
                    </a:srgbClr>
                  </a:innerShdw>
                </a:effectLst>
              </a:rPr>
              <a:t>შიში,</a:t>
            </a:r>
            <a:r>
              <a:rPr lang="en-US" sz="2000" b="1" dirty="0" smtClean="0">
                <a:ln w="1905"/>
                <a:solidFill>
                  <a:srgbClr val="FF0000"/>
                </a:solidFill>
                <a:effectLst>
                  <a:innerShdw blurRad="69850" dist="43180" dir="5400000">
                    <a:srgbClr val="000000">
                      <a:alpha val="65000"/>
                    </a:srgbClr>
                  </a:innerShdw>
                </a:effectLst>
              </a:rPr>
              <a:t> </a:t>
            </a:r>
            <a:r>
              <a:rPr lang="ka-GE" sz="2000" b="1" dirty="0" smtClean="0">
                <a:ln w="1905"/>
                <a:solidFill>
                  <a:srgbClr val="FF0000"/>
                </a:solidFill>
                <a:effectLst>
                  <a:innerShdw blurRad="69850" dist="43180" dir="5400000">
                    <a:srgbClr val="000000">
                      <a:alpha val="65000"/>
                    </a:srgbClr>
                  </a:innerShdw>
                </a:effectLst>
              </a:rPr>
              <a:t>სიხარული და სხვა.</a:t>
            </a:r>
            <a:endParaRPr lang="en-US" sz="2000" b="1" dirty="0">
              <a:ln w="1905"/>
              <a:solidFill>
                <a:srgbClr val="FF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95536" y="1196752"/>
            <a:ext cx="6192688" cy="5308617"/>
            <a:chOff x="1084" y="1101"/>
            <a:chExt cx="5857" cy="4023"/>
          </a:xfrm>
        </p:grpSpPr>
        <p:sp>
          <p:nvSpPr>
            <p:cNvPr id="1028" name="AutoShape 4"/>
            <p:cNvSpPr>
              <a:spLocks noChangeArrowheads="1"/>
            </p:cNvSpPr>
            <p:nvPr/>
          </p:nvSpPr>
          <p:spPr bwMode="auto">
            <a:xfrm>
              <a:off x="1084" y="1101"/>
              <a:ext cx="2897" cy="85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b="1" i="0" u="none" strike="noStrike" cap="none" normalizeH="0" baseline="0" smtClean="0">
                  <a:ln>
                    <a:noFill/>
                  </a:ln>
                  <a:solidFill>
                    <a:schemeClr val="tx1">
                      <a:lumMod val="95000"/>
                      <a:lumOff val="5000"/>
                    </a:schemeClr>
                  </a:solidFill>
                  <a:effectLst/>
                  <a:latin typeface="Sylfaen" pitchFamily="18" charset="0"/>
                  <a:cs typeface="Arial" pitchFamily="34" charset="0"/>
                </a:rPr>
                <a:t>ფოკალური საწყისით</a:t>
              </a:r>
              <a:endParaRPr kumimoji="0" lang="en-US" b="0" i="0" u="none" strike="noStrike" cap="none" normalizeH="0" baseline="0" smtClean="0">
                <a:ln>
                  <a:noFill/>
                </a:ln>
                <a:solidFill>
                  <a:schemeClr val="tx1">
                    <a:lumMod val="95000"/>
                    <a:lumOff val="5000"/>
                  </a:schemeClr>
                </a:solidFill>
                <a:effectLst/>
                <a:latin typeface="Arial" pitchFamily="34" charset="0"/>
                <a:cs typeface="Arial" pitchFamily="34" charset="0"/>
              </a:endParaRPr>
            </a:p>
          </p:txBody>
        </p:sp>
        <p:sp>
          <p:nvSpPr>
            <p:cNvPr id="1029" name="Text Box 5"/>
            <p:cNvSpPr txBox="1">
              <a:spLocks noChangeArrowheads="1"/>
            </p:cNvSpPr>
            <p:nvPr/>
          </p:nvSpPr>
          <p:spPr bwMode="auto">
            <a:xfrm>
              <a:off x="1098" y="2014"/>
              <a:ext cx="1406" cy="560"/>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შენახული</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ცნობიერებით</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 </a:t>
              </a: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0" name="AutoShape 6"/>
            <p:cNvSpPr>
              <a:spLocks noChangeArrowheads="1"/>
            </p:cNvSpPr>
            <p:nvPr/>
          </p:nvSpPr>
          <p:spPr bwMode="auto">
            <a:xfrm>
              <a:off x="4063" y="1101"/>
              <a:ext cx="2878" cy="85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b="1" i="0" u="none" strike="noStrike" cap="none" normalizeH="0" baseline="0" smtClean="0">
                  <a:ln>
                    <a:noFill/>
                  </a:ln>
                  <a:solidFill>
                    <a:schemeClr val="tx1">
                      <a:lumMod val="95000"/>
                      <a:lumOff val="5000"/>
                    </a:schemeClr>
                  </a:solidFill>
                  <a:effectLst/>
                  <a:latin typeface="Sylfaen" pitchFamily="18" charset="0"/>
                  <a:cs typeface="Arial" pitchFamily="34" charset="0"/>
                </a:rPr>
                <a:t>გენერალიზებული საწყისით</a:t>
              </a:r>
              <a:endParaRPr kumimoji="0" lang="en-US" b="0" i="0" u="none" strike="noStrike" cap="none" normalizeH="0" baseline="0" smtClean="0">
                <a:ln>
                  <a:noFill/>
                </a:ln>
                <a:solidFill>
                  <a:schemeClr val="tx1">
                    <a:lumMod val="95000"/>
                    <a:lumOff val="5000"/>
                  </a:schemeClr>
                </a:solidFill>
                <a:effectLst/>
                <a:latin typeface="Arial" pitchFamily="34" charset="0"/>
                <a:cs typeface="Arial" pitchFamily="34" charset="0"/>
              </a:endParaRPr>
            </a:p>
          </p:txBody>
        </p:sp>
        <p:sp>
          <p:nvSpPr>
            <p:cNvPr id="1032" name="Text Box 8"/>
            <p:cNvSpPr txBox="1">
              <a:spLocks noChangeArrowheads="1"/>
            </p:cNvSpPr>
            <p:nvPr/>
          </p:nvSpPr>
          <p:spPr bwMode="auto">
            <a:xfrm>
              <a:off x="2467" y="2014"/>
              <a:ext cx="1484" cy="723"/>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შეცვლილი ცნობიერებით ცნობიერების                                          დათრგუნვით</a:t>
              </a: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3" name="Text Box 9"/>
            <p:cNvSpPr txBox="1">
              <a:spLocks noChangeArrowheads="1"/>
            </p:cNvSpPr>
            <p:nvPr/>
          </p:nvSpPr>
          <p:spPr bwMode="auto">
            <a:xfrm>
              <a:off x="1084" y="2520"/>
              <a:ext cx="2878" cy="2146"/>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მოტორული საწყისით</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ავტომატიზმები</a:t>
              </a:r>
            </a:p>
            <a:p>
              <a:pPr marL="177800" lvl="0" fontAlgn="base">
                <a:spcBef>
                  <a:spcPct val="0"/>
                </a:spcBef>
                <a:spcAft>
                  <a:spcPct val="0"/>
                </a:spcAf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ატონური</a:t>
              </a:r>
              <a:r>
                <a:rPr lang="ka-GE" sz="1200" b="1" dirty="0" smtClean="0">
                  <a:solidFill>
                    <a:schemeClr val="tx1">
                      <a:lumMod val="95000"/>
                      <a:lumOff val="5000"/>
                    </a:schemeClr>
                  </a:solidFill>
                  <a:latin typeface="Sylfaen" pitchFamily="18" charset="0"/>
                  <a:cs typeface="Arial" pitchFamily="34" charset="0"/>
                </a:rPr>
                <a:t>²</a:t>
              </a:r>
              <a:endPar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endParaRP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კლონური</a:t>
              </a:r>
            </a:p>
            <a:p>
              <a:pPr marL="177800" lvl="0" fontAlgn="base">
                <a:spcBef>
                  <a:spcPct val="0"/>
                </a:spcBef>
                <a:spcAft>
                  <a:spcPct val="0"/>
                </a:spcAf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ეპილეფსიური სპაზმები</a:t>
              </a:r>
              <a:r>
                <a:rPr lang="ka-GE" sz="1200" b="1" dirty="0" smtClean="0">
                  <a:solidFill>
                    <a:schemeClr val="tx1">
                      <a:lumMod val="95000"/>
                      <a:lumOff val="5000"/>
                    </a:schemeClr>
                  </a:solidFill>
                  <a:latin typeface="Sylfaen" pitchFamily="18" charset="0"/>
                  <a:cs typeface="Arial" pitchFamily="34" charset="0"/>
                </a:rPr>
                <a:t>²</a:t>
              </a:r>
              <a:endPar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endParaRP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ჰიპერკინეტული</a:t>
              </a:r>
            </a:p>
            <a:p>
              <a:pPr marL="177800" lvl="0" eaLnBrk="1" fontAlgn="base" latinLnBrk="0" hangingPunct="1">
                <a:lnSpc>
                  <a:spcPct val="100000"/>
                </a:lnSpc>
                <a:spcBef>
                  <a:spcPct val="0"/>
                </a:spcBef>
                <a:spcAft>
                  <a:spcPct val="0"/>
                </a:spcAft>
                <a:tabLs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მიოკლონური</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ტონური</a:t>
              </a:r>
              <a:endPar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endParaRP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არამოტორული საწყისით</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ავტონომიური</a:t>
              </a:r>
            </a:p>
            <a:p>
              <a:pPr marL="177800" lvl="0" eaLnBrk="1" fontAlgn="base" latinLnBrk="0" hangingPunct="1">
                <a:lnSpc>
                  <a:spcPct val="100000"/>
                </a:lnSpc>
                <a:spcBef>
                  <a:spcPct val="0"/>
                </a:spcBef>
                <a:spcAft>
                  <a:spcPct val="0"/>
                </a:spcAft>
                <a:tabLs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გარინდებით</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კოგნიტური</a:t>
              </a:r>
            </a:p>
            <a:p>
              <a:pPr marL="177800" lvl="0" eaLnBrk="1" fontAlgn="base" latinLnBrk="0" hangingPunct="1">
                <a:lnSpc>
                  <a:spcPct val="100000"/>
                </a:lnSpc>
                <a:spcBef>
                  <a:spcPct val="0"/>
                </a:spcBef>
                <a:spcAft>
                  <a:spcPct val="0"/>
                </a:spcAft>
                <a:tabLs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ემოციური</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სენსორული</a:t>
              </a:r>
              <a:endParaRPr kumimoji="0" lang="en-US" sz="12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4" name="Text Box 10"/>
            <p:cNvSpPr txBox="1">
              <a:spLocks noChangeArrowheads="1"/>
            </p:cNvSpPr>
            <p:nvPr/>
          </p:nvSpPr>
          <p:spPr bwMode="auto">
            <a:xfrm>
              <a:off x="1084" y="4742"/>
              <a:ext cx="2878" cy="382"/>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ფოკალური ბილატერალური ტონურ-კლონური</a:t>
              </a: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grpSp>
      <p:sp>
        <p:nvSpPr>
          <p:cNvPr id="14" name="TextBox 13"/>
          <p:cNvSpPr txBox="1"/>
          <p:nvPr/>
        </p:nvSpPr>
        <p:spPr>
          <a:xfrm>
            <a:off x="683568" y="0"/>
            <a:ext cx="7992888" cy="120032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a-GE" sz="2400" b="1" dirty="0" smtClean="0">
                <a:ln/>
                <a:solidFill>
                  <a:schemeClr val="tx1">
                    <a:lumMod val="95000"/>
                    <a:lumOff val="5000"/>
                  </a:schemeClr>
                </a:solidFill>
              </a:rPr>
              <a:t>ეპილეფსიის საერთაშორისო ლიგა (</a:t>
            </a:r>
            <a:r>
              <a:rPr lang="en-US" sz="2400" b="1" dirty="0" smtClean="0">
                <a:ln/>
                <a:solidFill>
                  <a:schemeClr val="tx1">
                    <a:lumMod val="95000"/>
                    <a:lumOff val="5000"/>
                  </a:schemeClr>
                </a:solidFill>
              </a:rPr>
              <a:t>ILAE)</a:t>
            </a:r>
            <a:endParaRPr lang="ka-GE" sz="2400" b="1" dirty="0" smtClean="0">
              <a:ln/>
              <a:solidFill>
                <a:schemeClr val="tx1">
                  <a:lumMod val="95000"/>
                  <a:lumOff val="5000"/>
                </a:schemeClr>
              </a:solidFill>
            </a:endParaRPr>
          </a:p>
          <a:p>
            <a:pPr algn="ctr"/>
            <a:r>
              <a:rPr lang="ka-GE" sz="2400" b="1" dirty="0" smtClean="0">
                <a:ln/>
                <a:solidFill>
                  <a:schemeClr val="tx1">
                    <a:lumMod val="95000"/>
                    <a:lumOff val="5000"/>
                  </a:schemeClr>
                </a:solidFill>
              </a:rPr>
              <a:t>გულყრის ტიპების 2017 წლის კლასიფიკაცია</a:t>
            </a:r>
          </a:p>
          <a:p>
            <a:pPr algn="ctr"/>
            <a:r>
              <a:rPr lang="ka-GE" sz="2400" b="1" dirty="0" smtClean="0">
                <a:ln/>
                <a:solidFill>
                  <a:schemeClr val="tx1">
                    <a:lumMod val="95000"/>
                    <a:lumOff val="5000"/>
                  </a:schemeClr>
                </a:solidFill>
              </a:rPr>
              <a:t>გაფართოებული ვერსია¹</a:t>
            </a:r>
            <a:endParaRPr lang="en-US" sz="2400" b="1" dirty="0">
              <a:ln/>
              <a:solidFill>
                <a:schemeClr val="tx1">
                  <a:lumMod val="95000"/>
                  <a:lumOff val="5000"/>
                </a:schemeClr>
              </a:solidFill>
            </a:endParaRPr>
          </a:p>
        </p:txBody>
      </p:sp>
      <p:sp>
        <p:nvSpPr>
          <p:cNvPr id="16" name="TextBox 15"/>
          <p:cNvSpPr txBox="1"/>
          <p:nvPr/>
        </p:nvSpPr>
        <p:spPr>
          <a:xfrm>
            <a:off x="3563888" y="2420888"/>
            <a:ext cx="3096344" cy="3447098"/>
          </a:xfrm>
          <a:prstGeom prst="rect">
            <a:avLst/>
          </a:prstGeom>
          <a:ln w="635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ka-GE" b="1" dirty="0" smtClean="0">
                <a:solidFill>
                  <a:schemeClr val="tx1"/>
                </a:solidFill>
              </a:rPr>
              <a:t>მოტორული</a:t>
            </a:r>
          </a:p>
          <a:p>
            <a:pPr marL="177800"/>
            <a:r>
              <a:rPr lang="ka-GE" sz="1400" dirty="0" smtClean="0">
                <a:solidFill>
                  <a:schemeClr val="tx1"/>
                </a:solidFill>
              </a:rPr>
              <a:t>ტონურ-კლონური</a:t>
            </a:r>
          </a:p>
          <a:p>
            <a:pPr marL="177800"/>
            <a:r>
              <a:rPr lang="ka-GE" sz="1400" dirty="0" smtClean="0">
                <a:solidFill>
                  <a:schemeClr val="tx1"/>
                </a:solidFill>
              </a:rPr>
              <a:t>ცლონური</a:t>
            </a:r>
          </a:p>
          <a:p>
            <a:pPr marL="177800"/>
            <a:r>
              <a:rPr lang="ka-GE" sz="1400" dirty="0" smtClean="0">
                <a:solidFill>
                  <a:schemeClr val="tx1"/>
                </a:solidFill>
              </a:rPr>
              <a:t>ტონური</a:t>
            </a:r>
          </a:p>
          <a:p>
            <a:pPr marL="177800"/>
            <a:r>
              <a:rPr lang="ka-GE" sz="1400" dirty="0" smtClean="0">
                <a:solidFill>
                  <a:schemeClr val="tx1"/>
                </a:solidFill>
              </a:rPr>
              <a:t>მიოკლონური</a:t>
            </a:r>
          </a:p>
          <a:p>
            <a:pPr marL="177800"/>
            <a:r>
              <a:rPr lang="ka-GE" sz="1400" dirty="0" smtClean="0">
                <a:solidFill>
                  <a:schemeClr val="tx1"/>
                </a:solidFill>
              </a:rPr>
              <a:t>მიოკლონურ-ტონურ-კლონური</a:t>
            </a:r>
          </a:p>
          <a:p>
            <a:pPr marL="177800"/>
            <a:r>
              <a:rPr lang="ka-GE" sz="1400" dirty="0" smtClean="0">
                <a:solidFill>
                  <a:schemeClr val="tx1"/>
                </a:solidFill>
              </a:rPr>
              <a:t>მიოკლონურ-ატონური</a:t>
            </a:r>
          </a:p>
          <a:p>
            <a:pPr marL="177800"/>
            <a:r>
              <a:rPr lang="ka-GE" sz="1400" dirty="0" smtClean="0">
                <a:solidFill>
                  <a:schemeClr val="tx1"/>
                </a:solidFill>
              </a:rPr>
              <a:t>ატონური </a:t>
            </a:r>
          </a:p>
          <a:p>
            <a:pPr marL="177800"/>
            <a:r>
              <a:rPr lang="ka-GE" sz="1400" dirty="0" smtClean="0">
                <a:solidFill>
                  <a:schemeClr val="tx1"/>
                </a:solidFill>
              </a:rPr>
              <a:t>ეპილეფსიური სპაზმები</a:t>
            </a:r>
          </a:p>
          <a:p>
            <a:r>
              <a:rPr lang="ka-GE" b="1" dirty="0" smtClean="0">
                <a:solidFill>
                  <a:schemeClr val="tx1"/>
                </a:solidFill>
              </a:rPr>
              <a:t>არამოტორული</a:t>
            </a:r>
          </a:p>
          <a:p>
            <a:pPr marL="177800"/>
            <a:r>
              <a:rPr lang="ka-GE" sz="1400" dirty="0" smtClean="0">
                <a:solidFill>
                  <a:schemeClr val="tx1"/>
                </a:solidFill>
              </a:rPr>
              <a:t>ტიპური </a:t>
            </a:r>
            <a:endParaRPr lang="ka-GE" sz="1400" dirty="0" smtClean="0">
              <a:solidFill>
                <a:srgbClr val="0033CC"/>
              </a:solidFill>
            </a:endParaRPr>
          </a:p>
          <a:p>
            <a:pPr marL="177800"/>
            <a:r>
              <a:rPr lang="ka-GE" sz="1400" dirty="0" smtClean="0">
                <a:solidFill>
                  <a:schemeClr val="tx1"/>
                </a:solidFill>
              </a:rPr>
              <a:t>ატიპური</a:t>
            </a:r>
          </a:p>
          <a:p>
            <a:pPr marL="177800"/>
            <a:r>
              <a:rPr lang="ka-GE" sz="1400" dirty="0" smtClean="0">
                <a:solidFill>
                  <a:schemeClr val="tx1"/>
                </a:solidFill>
              </a:rPr>
              <a:t>მიოკლონური</a:t>
            </a:r>
          </a:p>
          <a:p>
            <a:pPr marL="177800"/>
            <a:r>
              <a:rPr lang="ka-GE" sz="1400" dirty="0" smtClean="0">
                <a:solidFill>
                  <a:schemeClr val="tx1"/>
                </a:solidFill>
              </a:rPr>
              <a:t>ქუთუთოების მიოკლონია</a:t>
            </a:r>
          </a:p>
          <a:p>
            <a:pPr marL="177800"/>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179512" y="1124744"/>
            <a:ext cx="8785198" cy="5356518"/>
            <a:chOff x="1084" y="1086"/>
            <a:chExt cx="8722" cy="3851"/>
          </a:xfrm>
        </p:grpSpPr>
        <p:sp>
          <p:nvSpPr>
            <p:cNvPr id="1028" name="AutoShape 4"/>
            <p:cNvSpPr>
              <a:spLocks noChangeArrowheads="1"/>
            </p:cNvSpPr>
            <p:nvPr/>
          </p:nvSpPr>
          <p:spPr bwMode="auto">
            <a:xfrm>
              <a:off x="1084" y="1101"/>
              <a:ext cx="2897" cy="85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b="1" i="0" u="none" strike="noStrike" cap="none" normalizeH="0" baseline="0" smtClean="0">
                  <a:ln>
                    <a:noFill/>
                  </a:ln>
                  <a:solidFill>
                    <a:schemeClr val="tx1">
                      <a:lumMod val="95000"/>
                      <a:lumOff val="5000"/>
                    </a:schemeClr>
                  </a:solidFill>
                  <a:effectLst/>
                  <a:latin typeface="Sylfaen" pitchFamily="18" charset="0"/>
                  <a:cs typeface="Arial" pitchFamily="34" charset="0"/>
                </a:rPr>
                <a:t>ფოკალური საწყისით</a:t>
              </a:r>
              <a:endParaRPr kumimoji="0" lang="en-US" b="0" i="0" u="none" strike="noStrike" cap="none" normalizeH="0" baseline="0" smtClean="0">
                <a:ln>
                  <a:noFill/>
                </a:ln>
                <a:solidFill>
                  <a:schemeClr val="tx1">
                    <a:lumMod val="95000"/>
                    <a:lumOff val="5000"/>
                  </a:schemeClr>
                </a:solidFill>
                <a:effectLst/>
                <a:latin typeface="Arial" pitchFamily="34" charset="0"/>
                <a:cs typeface="Arial" pitchFamily="34" charset="0"/>
              </a:endParaRPr>
            </a:p>
          </p:txBody>
        </p:sp>
        <p:sp>
          <p:nvSpPr>
            <p:cNvPr id="1029" name="Text Box 5"/>
            <p:cNvSpPr txBox="1">
              <a:spLocks noChangeArrowheads="1"/>
            </p:cNvSpPr>
            <p:nvPr/>
          </p:nvSpPr>
          <p:spPr bwMode="auto">
            <a:xfrm>
              <a:off x="1098" y="2014"/>
              <a:ext cx="1406" cy="531"/>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ka-GE" sz="1400" b="1" dirty="0" smtClean="0">
                  <a:solidFill>
                    <a:schemeClr val="tx1">
                      <a:lumMod val="95000"/>
                      <a:lumOff val="5000"/>
                    </a:schemeClr>
                  </a:solidFill>
                  <a:latin typeface="Sylfaen" pitchFamily="18" charset="0"/>
                  <a:cs typeface="Arial" pitchFamily="34" charset="0"/>
                </a:rPr>
                <a:t>შენახული</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ცნობიერებით</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 </a:t>
              </a: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0" name="AutoShape 6"/>
            <p:cNvSpPr>
              <a:spLocks noChangeArrowheads="1"/>
            </p:cNvSpPr>
            <p:nvPr/>
          </p:nvSpPr>
          <p:spPr bwMode="auto">
            <a:xfrm>
              <a:off x="4063" y="1101"/>
              <a:ext cx="2878" cy="85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b="1" i="0" u="none" strike="noStrike" cap="none" normalizeH="0" baseline="0" smtClean="0">
                  <a:ln>
                    <a:noFill/>
                  </a:ln>
                  <a:solidFill>
                    <a:schemeClr val="tx1">
                      <a:lumMod val="95000"/>
                      <a:lumOff val="5000"/>
                    </a:schemeClr>
                  </a:solidFill>
                  <a:effectLst/>
                  <a:latin typeface="Sylfaen" pitchFamily="18" charset="0"/>
                  <a:cs typeface="Arial" pitchFamily="34" charset="0"/>
                </a:rPr>
                <a:t>გენერალიზებული საწყისით</a:t>
              </a:r>
              <a:endParaRPr kumimoji="0" lang="en-US" b="0" i="0" u="none" strike="noStrike" cap="none" normalizeH="0" baseline="0" smtClean="0">
                <a:ln>
                  <a:noFill/>
                </a:ln>
                <a:solidFill>
                  <a:schemeClr val="tx1">
                    <a:lumMod val="95000"/>
                    <a:lumOff val="5000"/>
                  </a:schemeClr>
                </a:solidFill>
                <a:effectLst/>
                <a:latin typeface="Arial" pitchFamily="34" charset="0"/>
                <a:cs typeface="Arial" pitchFamily="34" charset="0"/>
              </a:endParaRPr>
            </a:p>
          </p:txBody>
        </p:sp>
        <p:sp>
          <p:nvSpPr>
            <p:cNvPr id="1031" name="AutoShape 7"/>
            <p:cNvSpPr>
              <a:spLocks noChangeArrowheads="1"/>
            </p:cNvSpPr>
            <p:nvPr/>
          </p:nvSpPr>
          <p:spPr bwMode="auto">
            <a:xfrm>
              <a:off x="7096" y="1086"/>
              <a:ext cx="2710" cy="85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a-GE" b="1" i="0" u="none" strike="noStrike" cap="none" normalizeH="0" baseline="0" smtClean="0">
                  <a:ln>
                    <a:noFill/>
                  </a:ln>
                  <a:solidFill>
                    <a:schemeClr val="tx1">
                      <a:lumMod val="95000"/>
                      <a:lumOff val="5000"/>
                    </a:schemeClr>
                  </a:solidFill>
                  <a:effectLst/>
                  <a:latin typeface="Sylfaen" pitchFamily="18" charset="0"/>
                  <a:cs typeface="Arial" pitchFamily="34" charset="0"/>
                </a:rPr>
                <a:t>უცნობი</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ka-GE" b="1" i="0" u="none" strike="noStrike" cap="none" normalizeH="0" baseline="0" smtClean="0">
                  <a:ln>
                    <a:noFill/>
                  </a:ln>
                  <a:solidFill>
                    <a:schemeClr val="tx1">
                      <a:lumMod val="95000"/>
                      <a:lumOff val="5000"/>
                    </a:schemeClr>
                  </a:solidFill>
                  <a:effectLst/>
                  <a:latin typeface="Sylfaen" pitchFamily="18" charset="0"/>
                  <a:cs typeface="Arial" pitchFamily="34" charset="0"/>
                </a:rPr>
                <a:t>საწყისით</a:t>
              </a:r>
              <a:endParaRPr kumimoji="0" lang="en-US" b="0" i="0" u="none" strike="noStrike" cap="none" normalizeH="0" baseline="0" smtClean="0">
                <a:ln>
                  <a:noFill/>
                </a:ln>
                <a:solidFill>
                  <a:schemeClr val="tx1">
                    <a:lumMod val="95000"/>
                    <a:lumOff val="5000"/>
                  </a:schemeClr>
                </a:solidFill>
                <a:effectLst/>
                <a:latin typeface="Arial" pitchFamily="34" charset="0"/>
                <a:cs typeface="Arial" pitchFamily="34" charset="0"/>
              </a:endParaRPr>
            </a:p>
          </p:txBody>
        </p:sp>
        <p:sp>
          <p:nvSpPr>
            <p:cNvPr id="1032" name="Text Box 8"/>
            <p:cNvSpPr txBox="1">
              <a:spLocks noChangeArrowheads="1"/>
            </p:cNvSpPr>
            <p:nvPr/>
          </p:nvSpPr>
          <p:spPr bwMode="auto">
            <a:xfrm>
              <a:off x="2467" y="2014"/>
              <a:ext cx="1484" cy="531"/>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lang="ka-GE" sz="1400" b="1" dirty="0" smtClean="0">
                  <a:solidFill>
                    <a:schemeClr val="tx1">
                      <a:lumMod val="95000"/>
                      <a:lumOff val="5000"/>
                    </a:schemeClr>
                  </a:solidFill>
                  <a:latin typeface="Sylfaen" pitchFamily="18" charset="0"/>
                  <a:cs typeface="Arial" pitchFamily="34" charset="0"/>
                </a:rPr>
                <a:t>შეცვლილი ცნობიერებით</a:t>
              </a:r>
            </a:p>
            <a:p>
              <a:pPr lvl="0" fontAlgn="base">
                <a:spcBef>
                  <a:spcPct val="0"/>
                </a:spcBef>
                <a:spcAft>
                  <a:spcPct val="0"/>
                </a:spcAft>
              </a:pP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3" name="Text Box 9"/>
            <p:cNvSpPr txBox="1">
              <a:spLocks noChangeArrowheads="1"/>
            </p:cNvSpPr>
            <p:nvPr/>
          </p:nvSpPr>
          <p:spPr bwMode="auto">
            <a:xfrm>
              <a:off x="1084" y="2484"/>
              <a:ext cx="2878" cy="1969"/>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მოტორული საწყისით</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ავტომატიზმები</a:t>
              </a:r>
            </a:p>
            <a:p>
              <a:pPr marL="177800" lvl="0" fontAlgn="base">
                <a:spcBef>
                  <a:spcPct val="0"/>
                </a:spcBef>
                <a:spcAft>
                  <a:spcPct val="0"/>
                </a:spcAf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ატონური</a:t>
              </a:r>
              <a:r>
                <a:rPr lang="ka-GE" sz="1200" b="1" dirty="0" smtClean="0">
                  <a:solidFill>
                    <a:schemeClr val="tx1">
                      <a:lumMod val="95000"/>
                      <a:lumOff val="5000"/>
                    </a:schemeClr>
                  </a:solidFill>
                  <a:latin typeface="Sylfaen" pitchFamily="18" charset="0"/>
                  <a:cs typeface="Arial" pitchFamily="34" charset="0"/>
                </a:rPr>
                <a:t>²</a:t>
              </a:r>
              <a:endPar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endParaRP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კლონური</a:t>
              </a:r>
            </a:p>
            <a:p>
              <a:pPr marL="177800" lvl="0" fontAlgn="base">
                <a:spcBef>
                  <a:spcPct val="0"/>
                </a:spcBef>
                <a:spcAft>
                  <a:spcPct val="0"/>
                </a:spcAf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ეპილეფსიური სპაზმები</a:t>
              </a:r>
              <a:r>
                <a:rPr lang="ka-GE" sz="1200" b="1" dirty="0" smtClean="0">
                  <a:solidFill>
                    <a:schemeClr val="tx1">
                      <a:lumMod val="95000"/>
                      <a:lumOff val="5000"/>
                    </a:schemeClr>
                  </a:solidFill>
                  <a:latin typeface="Sylfaen" pitchFamily="18" charset="0"/>
                  <a:cs typeface="Arial" pitchFamily="34" charset="0"/>
                </a:rPr>
                <a:t>²</a:t>
              </a:r>
              <a:endPar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endParaRPr>
            </a:p>
            <a:p>
              <a:pPr marL="177800" lvl="0" fontAlgn="base">
                <a:spcBef>
                  <a:spcPct val="0"/>
                </a:spcBef>
                <a:spcAft>
                  <a:spcPct val="0"/>
                </a:spcAft>
              </a:pPr>
              <a:r>
                <a:rPr lang="ka-GE" sz="1200" dirty="0" smtClean="0">
                  <a:solidFill>
                    <a:schemeClr val="tx1">
                      <a:lumMod val="95000"/>
                      <a:lumOff val="5000"/>
                    </a:schemeClr>
                  </a:solidFill>
                  <a:latin typeface="Sylfaen" pitchFamily="18" charset="0"/>
                  <a:cs typeface="Arial" pitchFamily="34" charset="0"/>
                </a:rPr>
                <a:t>ჰიპერკინეტული</a:t>
              </a:r>
            </a:p>
            <a:p>
              <a:pPr marL="177800" lvl="0" eaLnBrk="1" fontAlgn="base" latinLnBrk="0" hangingPunct="1">
                <a:lnSpc>
                  <a:spcPct val="100000"/>
                </a:lnSpc>
                <a:spcBef>
                  <a:spcPct val="0"/>
                </a:spcBef>
                <a:spcAft>
                  <a:spcPct val="0"/>
                </a:spcAft>
                <a:tabLs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მიოკლონური</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ტონური</a:t>
              </a:r>
              <a:endPar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endParaRP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არამოტორული საწყისით</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ავტონომიური</a:t>
              </a:r>
            </a:p>
            <a:p>
              <a:pPr marL="177800" lvl="0" eaLnBrk="1" fontAlgn="base" latinLnBrk="0" hangingPunct="1">
                <a:lnSpc>
                  <a:spcPct val="100000"/>
                </a:lnSpc>
                <a:spcBef>
                  <a:spcPct val="0"/>
                </a:spcBef>
                <a:spcAft>
                  <a:spcPct val="0"/>
                </a:spcAft>
                <a:tabLs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გარინდებით</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კოგნიტური</a:t>
              </a:r>
            </a:p>
            <a:p>
              <a:pPr marL="177800" lvl="0" eaLnBrk="1" fontAlgn="base" latinLnBrk="0" hangingPunct="1">
                <a:lnSpc>
                  <a:spcPct val="100000"/>
                </a:lnSpc>
                <a:spcBef>
                  <a:spcPct val="0"/>
                </a:spcBef>
                <a:spcAft>
                  <a:spcPct val="0"/>
                </a:spcAft>
                <a:tabLst/>
              </a:pPr>
              <a:r>
                <a:rPr kumimoji="0" lang="ka-GE" sz="120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ემოციური</a:t>
              </a:r>
            </a:p>
            <a:p>
              <a:pPr marL="177800" lvl="0" eaLnBrk="1" fontAlgn="base" latinLnBrk="0" hangingPunct="1">
                <a:lnSpc>
                  <a:spcPct val="100000"/>
                </a:lnSpc>
                <a:spcBef>
                  <a:spcPct val="0"/>
                </a:spcBef>
                <a:spcAft>
                  <a:spcPct val="0"/>
                </a:spcAft>
                <a:tabLst/>
              </a:pPr>
              <a:r>
                <a:rPr lang="ka-GE" sz="1200" dirty="0" smtClean="0">
                  <a:solidFill>
                    <a:schemeClr val="tx1">
                      <a:lumMod val="95000"/>
                      <a:lumOff val="5000"/>
                    </a:schemeClr>
                  </a:solidFill>
                  <a:latin typeface="Sylfaen" pitchFamily="18" charset="0"/>
                  <a:cs typeface="Arial" pitchFamily="34" charset="0"/>
                </a:rPr>
                <a:t>სენსორული</a:t>
              </a:r>
              <a:endParaRPr kumimoji="0" lang="en-US" sz="12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4" name="Text Box 10"/>
            <p:cNvSpPr txBox="1">
              <a:spLocks noChangeArrowheads="1"/>
            </p:cNvSpPr>
            <p:nvPr/>
          </p:nvSpPr>
          <p:spPr bwMode="auto">
            <a:xfrm>
              <a:off x="1084" y="4555"/>
              <a:ext cx="2878" cy="382"/>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ფოკალური ბილატერალური ტონურ-კლონური</a:t>
              </a: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5" name="Text Box 11"/>
            <p:cNvSpPr txBox="1">
              <a:spLocks noChangeArrowheads="1"/>
            </p:cNvSpPr>
            <p:nvPr/>
          </p:nvSpPr>
          <p:spPr bwMode="auto">
            <a:xfrm>
              <a:off x="4064" y="2227"/>
              <a:ext cx="2878" cy="686"/>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მოტორული </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     </a:t>
              </a:r>
              <a:r>
                <a:rPr kumimoji="0" lang="ka-GE" sz="1400" b="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ტონურ-კლონური</a:t>
              </a:r>
            </a:p>
            <a:p>
              <a:pPr marL="0" lvl="0" indent="0" eaLnBrk="1" fontAlgn="base" latinLnBrk="0" hangingPunct="1">
                <a:lnSpc>
                  <a:spcPct val="100000"/>
                </a:lnSpc>
                <a:spcBef>
                  <a:spcPct val="0"/>
                </a:spcBef>
                <a:spcAft>
                  <a:spcPct val="0"/>
                </a:spcAft>
                <a:tabLst/>
              </a:pPr>
              <a:r>
                <a:rPr kumimoji="0" lang="ka-GE" sz="1400" b="0" i="0" u="none" strike="noStrike" cap="none" normalizeH="0" baseline="0" dirty="0" smtClean="0">
                  <a:ln>
                    <a:noFill/>
                  </a:ln>
                  <a:solidFill>
                    <a:schemeClr val="tx1">
                      <a:lumMod val="95000"/>
                      <a:lumOff val="5000"/>
                    </a:schemeClr>
                  </a:solidFill>
                  <a:effectLst/>
                  <a:latin typeface="Sylfaen" pitchFamily="18" charset="0"/>
                  <a:cs typeface="Arial" pitchFamily="34" charset="0"/>
                </a:rPr>
                <a:t>      სხვა მოტორული</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არამოტორული (აბსანსი)</a:t>
              </a: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6" name="Text Box 12"/>
            <p:cNvSpPr txBox="1">
              <a:spLocks noChangeArrowheads="1"/>
            </p:cNvSpPr>
            <p:nvPr/>
          </p:nvSpPr>
          <p:spPr bwMode="auto">
            <a:xfrm>
              <a:off x="7106" y="2227"/>
              <a:ext cx="2700" cy="841"/>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მოტორული </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     </a:t>
              </a:r>
              <a:r>
                <a:rPr kumimoji="0" lang="ka-GE" sz="1400" b="0" i="0" u="none" strike="noStrike" cap="none" normalizeH="0" baseline="0" dirty="0" smtClean="0">
                  <a:ln>
                    <a:noFill/>
                  </a:ln>
                  <a:solidFill>
                    <a:schemeClr val="tx1">
                      <a:lumMod val="95000"/>
                      <a:lumOff val="5000"/>
                    </a:schemeClr>
                  </a:solidFill>
                  <a:effectLst/>
                  <a:latin typeface="Sylfaen" pitchFamily="18" charset="0"/>
                  <a:cs typeface="Arial" pitchFamily="34" charset="0"/>
                </a:rPr>
                <a:t>ტონურ-კლონური</a:t>
              </a:r>
            </a:p>
            <a:p>
              <a:pPr marL="0" lvl="0" indent="0" eaLnBrk="1" fontAlgn="base" latinLnBrk="0" hangingPunct="1">
                <a:lnSpc>
                  <a:spcPct val="100000"/>
                </a:lnSpc>
                <a:spcBef>
                  <a:spcPct val="0"/>
                </a:spcBef>
                <a:spcAft>
                  <a:spcPct val="0"/>
                </a:spcAft>
                <a:tabLst/>
              </a:pPr>
              <a:r>
                <a:rPr kumimoji="0" lang="ka-GE" sz="1400" b="0" i="0" u="none" strike="noStrike" cap="none" normalizeH="0" baseline="0" dirty="0" smtClean="0">
                  <a:ln>
                    <a:noFill/>
                  </a:ln>
                  <a:solidFill>
                    <a:schemeClr val="tx1">
                      <a:lumMod val="95000"/>
                      <a:lumOff val="5000"/>
                    </a:schemeClr>
                  </a:solidFill>
                  <a:effectLst/>
                  <a:latin typeface="Sylfaen" pitchFamily="18" charset="0"/>
                  <a:cs typeface="Arial" pitchFamily="34" charset="0"/>
                </a:rPr>
                <a:t>     ეპილეფსიური</a:t>
              </a:r>
              <a:r>
                <a:rPr kumimoji="0" lang="ka-GE" sz="1400" b="0" i="0" u="none" strike="noStrike" cap="none" normalizeH="0" dirty="0" smtClean="0">
                  <a:ln>
                    <a:noFill/>
                  </a:ln>
                  <a:solidFill>
                    <a:schemeClr val="tx1">
                      <a:lumMod val="95000"/>
                      <a:lumOff val="5000"/>
                    </a:schemeClr>
                  </a:solidFill>
                  <a:effectLst/>
                  <a:latin typeface="Sylfaen" pitchFamily="18" charset="0"/>
                  <a:cs typeface="Arial" pitchFamily="34" charset="0"/>
                </a:rPr>
                <a:t> სპაზმები</a:t>
              </a:r>
              <a:endParaRPr kumimoji="0" lang="ka-GE" sz="1400" b="0" i="0" u="none" strike="noStrike" cap="none" normalizeH="0" baseline="0" dirty="0" smtClean="0">
                <a:ln>
                  <a:noFill/>
                </a:ln>
                <a:solidFill>
                  <a:schemeClr val="tx1">
                    <a:lumMod val="95000"/>
                    <a:lumOff val="5000"/>
                  </a:schemeClr>
                </a:solidFill>
                <a:effectLst/>
                <a:latin typeface="Sylfaen" pitchFamily="18" charset="0"/>
                <a:cs typeface="Arial" pitchFamily="34" charset="0"/>
              </a:endParaRP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არამოტორული </a:t>
              </a:r>
            </a:p>
            <a:p>
              <a:pPr marL="177800" lvl="0" eaLnBrk="1" fontAlgn="base" latinLnBrk="0" hangingPunct="1">
                <a:lnSpc>
                  <a:spcPct val="100000"/>
                </a:lnSpc>
                <a:spcBef>
                  <a:spcPct val="0"/>
                </a:spcBef>
                <a:spcAft>
                  <a:spcPct val="0"/>
                </a:spcAft>
                <a:tabLst/>
              </a:pPr>
              <a:r>
                <a:rPr lang="ka-GE" sz="1400" dirty="0" smtClean="0">
                  <a:solidFill>
                    <a:schemeClr val="tx1">
                      <a:lumMod val="95000"/>
                      <a:lumOff val="5000"/>
                    </a:schemeClr>
                  </a:solidFill>
                  <a:latin typeface="Sylfaen" pitchFamily="18" charset="0"/>
                  <a:cs typeface="Arial" pitchFamily="34" charset="0"/>
                </a:rPr>
                <a:t> გარინდება</a:t>
              </a: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7" name="AutoShape 13"/>
            <p:cNvSpPr>
              <a:spLocks noChangeArrowheads="1"/>
            </p:cNvSpPr>
            <p:nvPr/>
          </p:nvSpPr>
          <p:spPr bwMode="auto">
            <a:xfrm>
              <a:off x="7091" y="3595"/>
              <a:ext cx="2715" cy="58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lvl="0" indent="0" eaLnBrk="1" fontAlgn="base" latinLnBrk="0" hangingPunct="1">
                <a:lnSpc>
                  <a:spcPct val="100000"/>
                </a:lnSpc>
                <a:spcBef>
                  <a:spcPct val="0"/>
                </a:spcBef>
                <a:spcAft>
                  <a:spcPts val="1000"/>
                </a:spcAft>
                <a:tabLst/>
              </a:pPr>
              <a:r>
                <a:rPr kumimoji="0" lang="ka-GE"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არაკლასიფიცირებული³</a:t>
              </a:r>
              <a:endParaRPr kumimoji="0" lang="en-US"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grpSp>
      <p:sp>
        <p:nvSpPr>
          <p:cNvPr id="14" name="TextBox 13"/>
          <p:cNvSpPr txBox="1"/>
          <p:nvPr/>
        </p:nvSpPr>
        <p:spPr>
          <a:xfrm>
            <a:off x="683568" y="0"/>
            <a:ext cx="7992888" cy="120032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a-GE" sz="2400" b="1" dirty="0" smtClean="0">
                <a:ln/>
                <a:solidFill>
                  <a:schemeClr val="accent4">
                    <a:lumMod val="50000"/>
                  </a:schemeClr>
                </a:solidFill>
              </a:rPr>
              <a:t>ეპილეფსიის საერთაშორისო ლიგა (</a:t>
            </a:r>
            <a:r>
              <a:rPr lang="en-US" sz="2400" b="1" dirty="0" smtClean="0">
                <a:ln/>
                <a:solidFill>
                  <a:schemeClr val="accent4">
                    <a:lumMod val="50000"/>
                  </a:schemeClr>
                </a:solidFill>
              </a:rPr>
              <a:t>ILAE)</a:t>
            </a:r>
            <a:endParaRPr lang="ka-GE" sz="2400" b="1" dirty="0" smtClean="0">
              <a:ln/>
              <a:solidFill>
                <a:schemeClr val="accent4">
                  <a:lumMod val="50000"/>
                </a:schemeClr>
              </a:solidFill>
            </a:endParaRPr>
          </a:p>
          <a:p>
            <a:pPr algn="ctr"/>
            <a:r>
              <a:rPr lang="ka-GE" sz="2400" b="1" dirty="0" smtClean="0">
                <a:ln/>
                <a:solidFill>
                  <a:schemeClr val="accent4">
                    <a:lumMod val="50000"/>
                  </a:schemeClr>
                </a:solidFill>
              </a:rPr>
              <a:t>გულყრის ტიპების 2017 წლის კლასიფიკაცია</a:t>
            </a:r>
          </a:p>
          <a:p>
            <a:pPr algn="ctr"/>
            <a:r>
              <a:rPr lang="ka-GE" sz="2400" b="1" dirty="0" smtClean="0">
                <a:ln/>
                <a:solidFill>
                  <a:schemeClr val="accent4">
                    <a:lumMod val="50000"/>
                  </a:schemeClr>
                </a:solidFill>
              </a:rPr>
              <a:t>გაფართოებული ვერსია¹</a:t>
            </a:r>
            <a:endParaRPr lang="en-US" sz="2400" b="1" dirty="0">
              <a:ln/>
              <a:solidFill>
                <a:schemeClr val="accent4">
                  <a:lumMod val="50000"/>
                </a:schemeClr>
              </a:solidFill>
            </a:endParaRPr>
          </a:p>
        </p:txBody>
      </p:sp>
      <p:sp>
        <p:nvSpPr>
          <p:cNvPr id="18" name="TextBox 17"/>
          <p:cNvSpPr txBox="1"/>
          <p:nvPr/>
        </p:nvSpPr>
        <p:spPr>
          <a:xfrm>
            <a:off x="3131840" y="2420888"/>
            <a:ext cx="2952328" cy="2831544"/>
          </a:xfrm>
          <a:prstGeom prst="rect">
            <a:avLst/>
          </a:prstGeom>
          <a:solidFill>
            <a:schemeClr val="bg1">
              <a:lumMod val="95000"/>
            </a:schemeClr>
          </a:solidFill>
          <a:ln>
            <a:solidFill>
              <a:schemeClr val="tx1"/>
            </a:solidFill>
          </a:ln>
        </p:spPr>
        <p:txBody>
          <a:bodyPr wrap="square" rtlCol="0">
            <a:spAutoFit/>
          </a:bodyPr>
          <a:lstStyle/>
          <a:p>
            <a:r>
              <a:rPr lang="ka-GE" sz="1600" b="1" dirty="0" smtClean="0"/>
              <a:t>მოტორული</a:t>
            </a:r>
          </a:p>
          <a:p>
            <a:pPr marL="177800"/>
            <a:r>
              <a:rPr lang="ka-GE" sz="1200" dirty="0" smtClean="0"/>
              <a:t>ტონურ-კლონური</a:t>
            </a:r>
          </a:p>
          <a:p>
            <a:pPr marL="177800"/>
            <a:r>
              <a:rPr lang="ka-GE" sz="1200" dirty="0" smtClean="0"/>
              <a:t>კლონური</a:t>
            </a:r>
            <a:r>
              <a:rPr lang="ka-GE" sz="1200" dirty="0" smtClean="0">
                <a:solidFill>
                  <a:srgbClr val="0033CC"/>
                </a:solidFill>
              </a:rPr>
              <a:t> </a:t>
            </a:r>
          </a:p>
          <a:p>
            <a:pPr marL="177800"/>
            <a:r>
              <a:rPr lang="ka-GE" sz="1200" dirty="0" smtClean="0"/>
              <a:t>ტონური</a:t>
            </a:r>
          </a:p>
          <a:p>
            <a:pPr marL="177800"/>
            <a:r>
              <a:rPr lang="ka-GE" sz="1200" dirty="0" smtClean="0"/>
              <a:t>მიოკლონური</a:t>
            </a:r>
          </a:p>
          <a:p>
            <a:pPr marL="177800"/>
            <a:r>
              <a:rPr lang="ka-GE" sz="1200" dirty="0" smtClean="0"/>
              <a:t>მიოკლონურ-ტონურ-კლონური</a:t>
            </a:r>
          </a:p>
          <a:p>
            <a:pPr marL="177800"/>
            <a:r>
              <a:rPr lang="ka-GE" sz="1200" dirty="0" smtClean="0"/>
              <a:t>მიოკლონურ-ატონური</a:t>
            </a:r>
          </a:p>
          <a:p>
            <a:pPr marL="177800"/>
            <a:r>
              <a:rPr lang="ka-GE" sz="1200" dirty="0" smtClean="0"/>
              <a:t>ატონური </a:t>
            </a:r>
          </a:p>
          <a:p>
            <a:pPr marL="177800"/>
            <a:r>
              <a:rPr lang="ka-GE" sz="1200" dirty="0" smtClean="0"/>
              <a:t>ეპილეფსიური სპაზმები</a:t>
            </a:r>
          </a:p>
          <a:p>
            <a:r>
              <a:rPr lang="ka-GE" sz="1600" b="1" dirty="0" smtClean="0"/>
              <a:t>არამოტორული</a:t>
            </a:r>
          </a:p>
          <a:p>
            <a:pPr marL="177800"/>
            <a:r>
              <a:rPr lang="ka-GE" sz="1200" dirty="0" smtClean="0"/>
              <a:t>ტიპური</a:t>
            </a:r>
            <a:r>
              <a:rPr lang="ka-GE" sz="1200" dirty="0" smtClean="0">
                <a:solidFill>
                  <a:srgbClr val="0033CC"/>
                </a:solidFill>
              </a:rPr>
              <a:t> </a:t>
            </a:r>
            <a:endParaRPr lang="ka-GE" sz="1200" dirty="0" smtClean="0"/>
          </a:p>
          <a:p>
            <a:pPr marL="177800"/>
            <a:r>
              <a:rPr lang="ka-GE" sz="1200" dirty="0" smtClean="0"/>
              <a:t>ატიპური</a:t>
            </a:r>
          </a:p>
          <a:p>
            <a:pPr marL="177800"/>
            <a:r>
              <a:rPr lang="ka-GE" sz="1200" dirty="0" smtClean="0"/>
              <a:t>მიოკლონური</a:t>
            </a:r>
          </a:p>
          <a:p>
            <a:pPr marL="177800"/>
            <a:r>
              <a:rPr lang="ka-GE" sz="1200" dirty="0" smtClean="0"/>
              <a:t>ქუთუთოების მიოკლონია</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179512" y="1124744"/>
            <a:ext cx="8785198" cy="5616624"/>
            <a:chOff x="1084" y="1086"/>
            <a:chExt cx="8722" cy="4038"/>
          </a:xfrm>
        </p:grpSpPr>
        <p:sp>
          <p:nvSpPr>
            <p:cNvPr id="1028" name="AutoShape 4"/>
            <p:cNvSpPr>
              <a:spLocks noChangeArrowheads="1"/>
            </p:cNvSpPr>
            <p:nvPr/>
          </p:nvSpPr>
          <p:spPr bwMode="auto">
            <a:xfrm>
              <a:off x="1084" y="1101"/>
              <a:ext cx="2897" cy="85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b="1" i="0" u="none" strike="noStrike" cap="none" normalizeH="0" baseline="0" smtClean="0">
                  <a:ln>
                    <a:noFill/>
                  </a:ln>
                  <a:solidFill>
                    <a:srgbClr val="000000"/>
                  </a:solidFill>
                  <a:effectLst/>
                  <a:latin typeface="Sylfaen" pitchFamily="18" charset="0"/>
                  <a:cs typeface="Arial" pitchFamily="34" charset="0"/>
                </a:rPr>
                <a:t>ფოკალური საწყისით</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098" y="2014"/>
              <a:ext cx="1406" cy="531"/>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ka-GE" sz="1400" b="1" dirty="0" smtClean="0">
                  <a:solidFill>
                    <a:schemeClr val="tx1">
                      <a:lumMod val="95000"/>
                      <a:lumOff val="5000"/>
                    </a:schemeClr>
                  </a:solidFill>
                  <a:latin typeface="Sylfaen" pitchFamily="18" charset="0"/>
                  <a:cs typeface="Arial" pitchFamily="34" charset="0"/>
                </a:rPr>
                <a:t>შენახული</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ცნობიერებით</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 </a:t>
              </a: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0" name="AutoShape 6"/>
            <p:cNvSpPr>
              <a:spLocks noChangeArrowheads="1"/>
            </p:cNvSpPr>
            <p:nvPr/>
          </p:nvSpPr>
          <p:spPr bwMode="auto">
            <a:xfrm>
              <a:off x="4063" y="1101"/>
              <a:ext cx="2878" cy="85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b="1" i="0" u="none" strike="noStrike" cap="none" normalizeH="0" baseline="0" smtClean="0">
                  <a:ln>
                    <a:noFill/>
                  </a:ln>
                  <a:solidFill>
                    <a:srgbClr val="000000"/>
                  </a:solidFill>
                  <a:effectLst/>
                  <a:latin typeface="Sylfaen" pitchFamily="18" charset="0"/>
                  <a:cs typeface="Arial" pitchFamily="34" charset="0"/>
                </a:rPr>
                <a:t>გენერალიზებული საწყისით</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031" name="AutoShape 7"/>
            <p:cNvSpPr>
              <a:spLocks noChangeArrowheads="1"/>
            </p:cNvSpPr>
            <p:nvPr/>
          </p:nvSpPr>
          <p:spPr bwMode="auto">
            <a:xfrm>
              <a:off x="7096" y="1086"/>
              <a:ext cx="2710" cy="85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a-GE" b="1" i="0" u="none" strike="noStrike" cap="none" normalizeH="0" baseline="0" smtClean="0">
                  <a:ln>
                    <a:noFill/>
                  </a:ln>
                  <a:solidFill>
                    <a:srgbClr val="000000"/>
                  </a:solidFill>
                  <a:effectLst/>
                  <a:latin typeface="Sylfaen" pitchFamily="18" charset="0"/>
                  <a:cs typeface="Arial" pitchFamily="34" charset="0"/>
                </a:rPr>
                <a:t>უცნობი</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ka-GE" b="1" i="0" u="none" strike="noStrike" cap="none" normalizeH="0" baseline="0" smtClean="0">
                  <a:ln>
                    <a:noFill/>
                  </a:ln>
                  <a:solidFill>
                    <a:srgbClr val="000000"/>
                  </a:solidFill>
                  <a:effectLst/>
                  <a:latin typeface="Sylfaen" pitchFamily="18" charset="0"/>
                  <a:cs typeface="Arial" pitchFamily="34" charset="0"/>
                </a:rPr>
                <a:t>საწყისით</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032" name="Text Box 8"/>
            <p:cNvSpPr txBox="1">
              <a:spLocks noChangeArrowheads="1"/>
            </p:cNvSpPr>
            <p:nvPr/>
          </p:nvSpPr>
          <p:spPr bwMode="auto">
            <a:xfrm>
              <a:off x="2467" y="2014"/>
              <a:ext cx="1484" cy="531"/>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lang="ka-GE" sz="1400" b="1" dirty="0" smtClean="0">
                  <a:solidFill>
                    <a:schemeClr val="tx1">
                      <a:lumMod val="95000"/>
                      <a:lumOff val="5000"/>
                    </a:schemeClr>
                  </a:solidFill>
                  <a:latin typeface="Sylfaen" pitchFamily="18" charset="0"/>
                  <a:cs typeface="Arial" pitchFamily="34" charset="0"/>
                </a:rPr>
                <a:t>შეცვლილი ცნობიერებით</a:t>
              </a:r>
            </a:p>
            <a:p>
              <a:pPr lvl="0" fontAlgn="base">
                <a:spcBef>
                  <a:spcPct val="0"/>
                </a:spcBef>
                <a:spcAft>
                  <a:spcPct val="0"/>
                </a:spcAft>
              </a:pP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3" name="Text Box 9"/>
            <p:cNvSpPr txBox="1">
              <a:spLocks noChangeArrowheads="1"/>
            </p:cNvSpPr>
            <p:nvPr/>
          </p:nvSpPr>
          <p:spPr bwMode="auto">
            <a:xfrm>
              <a:off x="1084" y="2484"/>
              <a:ext cx="2878" cy="2146"/>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მოტორული საწყისით</a:t>
              </a:r>
            </a:p>
            <a:p>
              <a:pPr marL="177800" lvl="0" eaLnBrk="1" fontAlgn="base" latinLnBrk="0" hangingPunct="1">
                <a:lnSpc>
                  <a:spcPct val="100000"/>
                </a:lnSpc>
                <a:spcBef>
                  <a:spcPct val="0"/>
                </a:spcBef>
                <a:spcAft>
                  <a:spcPct val="0"/>
                </a:spcAft>
                <a:tabLst/>
              </a:pPr>
              <a:r>
                <a:rPr lang="ka-GE" sz="1200" dirty="0" smtClean="0">
                  <a:latin typeface="Sylfaen" pitchFamily="18" charset="0"/>
                  <a:cs typeface="Arial" pitchFamily="34" charset="0"/>
                </a:rPr>
                <a:t>ავტომატიზმები</a:t>
              </a:r>
            </a:p>
            <a:p>
              <a:pPr marL="177800" lvl="0" fontAlgn="base">
                <a:spcBef>
                  <a:spcPct val="0"/>
                </a:spcBef>
                <a:spcAft>
                  <a:spcPct val="0"/>
                </a:spcAft>
              </a:pPr>
              <a:r>
                <a:rPr kumimoji="0" lang="ka-GE" sz="1200" i="0" u="none" strike="noStrike" cap="none" normalizeH="0" baseline="0" dirty="0" smtClean="0">
                  <a:ln>
                    <a:noFill/>
                  </a:ln>
                  <a:solidFill>
                    <a:schemeClr val="tx1"/>
                  </a:solidFill>
                  <a:effectLst/>
                  <a:latin typeface="Sylfaen" pitchFamily="18" charset="0"/>
                  <a:cs typeface="Arial" pitchFamily="34" charset="0"/>
                </a:rPr>
                <a:t>ატონური</a:t>
              </a:r>
              <a:r>
                <a:rPr lang="ka-GE" sz="1200" b="1" dirty="0" smtClean="0">
                  <a:solidFill>
                    <a:srgbClr val="000000"/>
                  </a:solidFill>
                  <a:latin typeface="Sylfaen" pitchFamily="18" charset="0"/>
                  <a:cs typeface="Arial" pitchFamily="34" charset="0"/>
                </a:rPr>
                <a:t>²</a:t>
              </a:r>
              <a:endParaRPr kumimoji="0" lang="ka-GE" sz="1200" i="0" u="none" strike="noStrike" cap="none" normalizeH="0" baseline="0" dirty="0" smtClean="0">
                <a:ln>
                  <a:noFill/>
                </a:ln>
                <a:solidFill>
                  <a:schemeClr val="tx1"/>
                </a:solidFill>
                <a:effectLst/>
                <a:latin typeface="Sylfaen" pitchFamily="18" charset="0"/>
                <a:cs typeface="Arial" pitchFamily="34" charset="0"/>
              </a:endParaRPr>
            </a:p>
            <a:p>
              <a:pPr marL="177800" lvl="0" eaLnBrk="1" fontAlgn="base" latinLnBrk="0" hangingPunct="1">
                <a:lnSpc>
                  <a:spcPct val="100000"/>
                </a:lnSpc>
                <a:spcBef>
                  <a:spcPct val="0"/>
                </a:spcBef>
                <a:spcAft>
                  <a:spcPct val="0"/>
                </a:spcAft>
                <a:tabLst/>
              </a:pPr>
              <a:r>
                <a:rPr lang="ka-GE" sz="1200" dirty="0" smtClean="0">
                  <a:latin typeface="Sylfaen" pitchFamily="18" charset="0"/>
                  <a:cs typeface="Arial" pitchFamily="34" charset="0"/>
                </a:rPr>
                <a:t>კლონური</a:t>
              </a:r>
            </a:p>
            <a:p>
              <a:pPr marL="177800" lvl="0" fontAlgn="base">
                <a:spcBef>
                  <a:spcPct val="0"/>
                </a:spcBef>
                <a:spcAft>
                  <a:spcPct val="0"/>
                </a:spcAft>
              </a:pPr>
              <a:r>
                <a:rPr kumimoji="0" lang="ka-GE" sz="1200" i="0" u="none" strike="noStrike" cap="none" normalizeH="0" baseline="0" dirty="0" smtClean="0">
                  <a:ln>
                    <a:noFill/>
                  </a:ln>
                  <a:solidFill>
                    <a:schemeClr val="tx1"/>
                  </a:solidFill>
                  <a:effectLst/>
                  <a:latin typeface="Sylfaen" pitchFamily="18" charset="0"/>
                  <a:cs typeface="Arial" pitchFamily="34" charset="0"/>
                </a:rPr>
                <a:t>ეპილეფსიური სპაზმები</a:t>
              </a:r>
              <a:r>
                <a:rPr lang="ka-GE" sz="1200" b="1" dirty="0" smtClean="0">
                  <a:solidFill>
                    <a:srgbClr val="000000"/>
                  </a:solidFill>
                  <a:latin typeface="Sylfaen" pitchFamily="18" charset="0"/>
                  <a:cs typeface="Arial" pitchFamily="34" charset="0"/>
                </a:rPr>
                <a:t>²</a:t>
              </a:r>
              <a:endParaRPr kumimoji="0" lang="ka-GE" sz="1200" i="0" u="none" strike="noStrike" cap="none" normalizeH="0" baseline="0" dirty="0" smtClean="0">
                <a:ln>
                  <a:noFill/>
                </a:ln>
                <a:solidFill>
                  <a:schemeClr val="tx1"/>
                </a:solidFill>
                <a:effectLst/>
                <a:latin typeface="Sylfaen" pitchFamily="18" charset="0"/>
                <a:cs typeface="Arial" pitchFamily="34" charset="0"/>
              </a:endParaRPr>
            </a:p>
            <a:p>
              <a:pPr marL="177800" lvl="0" eaLnBrk="1" fontAlgn="base" latinLnBrk="0" hangingPunct="1">
                <a:lnSpc>
                  <a:spcPct val="100000"/>
                </a:lnSpc>
                <a:spcBef>
                  <a:spcPct val="0"/>
                </a:spcBef>
                <a:spcAft>
                  <a:spcPct val="0"/>
                </a:spcAft>
                <a:tabLst/>
              </a:pPr>
              <a:r>
                <a:rPr lang="ka-GE" sz="1200" dirty="0" smtClean="0">
                  <a:latin typeface="Sylfaen" pitchFamily="18" charset="0"/>
                  <a:cs typeface="Arial" pitchFamily="34" charset="0"/>
                </a:rPr>
                <a:t>ჰიპერკინეტური</a:t>
              </a:r>
            </a:p>
            <a:p>
              <a:pPr marL="177800" lvl="0" eaLnBrk="1" fontAlgn="base" latinLnBrk="0" hangingPunct="1">
                <a:lnSpc>
                  <a:spcPct val="100000"/>
                </a:lnSpc>
                <a:spcBef>
                  <a:spcPct val="0"/>
                </a:spcBef>
                <a:spcAft>
                  <a:spcPct val="0"/>
                </a:spcAft>
                <a:tabLst/>
              </a:pPr>
              <a:r>
                <a:rPr kumimoji="0" lang="ka-GE" sz="1200" i="0" u="none" strike="noStrike" cap="none" normalizeH="0" baseline="0" dirty="0" smtClean="0">
                  <a:ln>
                    <a:noFill/>
                  </a:ln>
                  <a:solidFill>
                    <a:schemeClr val="tx1"/>
                  </a:solidFill>
                  <a:effectLst/>
                  <a:latin typeface="Sylfaen" pitchFamily="18" charset="0"/>
                  <a:cs typeface="Arial" pitchFamily="34" charset="0"/>
                </a:rPr>
                <a:t>მიოკლონური</a:t>
              </a:r>
            </a:p>
            <a:p>
              <a:pPr marL="177800" lvl="0" eaLnBrk="1" fontAlgn="base" latinLnBrk="0" hangingPunct="1">
                <a:lnSpc>
                  <a:spcPct val="100000"/>
                </a:lnSpc>
                <a:spcBef>
                  <a:spcPct val="0"/>
                </a:spcBef>
                <a:spcAft>
                  <a:spcPct val="0"/>
                </a:spcAft>
                <a:tabLst/>
              </a:pPr>
              <a:r>
                <a:rPr lang="ka-GE" sz="1200" dirty="0" smtClean="0">
                  <a:latin typeface="Sylfaen" pitchFamily="18" charset="0"/>
                  <a:cs typeface="Arial" pitchFamily="34" charset="0"/>
                </a:rPr>
                <a:t>ტონური</a:t>
              </a:r>
              <a:endParaRPr kumimoji="0" lang="ka-GE" sz="1400" b="1" i="0" u="none" strike="noStrike" cap="none" normalizeH="0" baseline="0" dirty="0" smtClean="0">
                <a:ln>
                  <a:noFill/>
                </a:ln>
                <a:solidFill>
                  <a:schemeClr val="tx1"/>
                </a:solidFill>
                <a:effectLst/>
                <a:latin typeface="Sylfaen" pitchFamily="18" charset="0"/>
                <a:cs typeface="Arial" pitchFamily="34" charset="0"/>
              </a:endParaRP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არამოტორული საწყისით</a:t>
              </a:r>
            </a:p>
            <a:p>
              <a:pPr marL="177800" lvl="0" eaLnBrk="1" fontAlgn="base" latinLnBrk="0" hangingPunct="1">
                <a:lnSpc>
                  <a:spcPct val="100000"/>
                </a:lnSpc>
                <a:spcBef>
                  <a:spcPct val="0"/>
                </a:spcBef>
                <a:spcAft>
                  <a:spcPct val="0"/>
                </a:spcAft>
                <a:tabLst/>
              </a:pPr>
              <a:r>
                <a:rPr lang="ka-GE" sz="1200" dirty="0" smtClean="0">
                  <a:latin typeface="Sylfaen" pitchFamily="18" charset="0"/>
                  <a:cs typeface="Arial" pitchFamily="34" charset="0"/>
                </a:rPr>
                <a:t>ავტონომიური</a:t>
              </a:r>
            </a:p>
            <a:p>
              <a:pPr marL="177800" lvl="0" eaLnBrk="1" fontAlgn="base" latinLnBrk="0" hangingPunct="1">
                <a:lnSpc>
                  <a:spcPct val="100000"/>
                </a:lnSpc>
                <a:spcBef>
                  <a:spcPct val="0"/>
                </a:spcBef>
                <a:spcAft>
                  <a:spcPct val="0"/>
                </a:spcAft>
                <a:tabLst/>
              </a:pPr>
              <a:r>
                <a:rPr kumimoji="0" lang="ka-GE" sz="1200" i="0" u="none" strike="noStrike" cap="none" normalizeH="0" baseline="0" dirty="0" smtClean="0">
                  <a:ln>
                    <a:noFill/>
                  </a:ln>
                  <a:solidFill>
                    <a:schemeClr val="tx1"/>
                  </a:solidFill>
                  <a:effectLst/>
                  <a:latin typeface="Sylfaen" pitchFamily="18" charset="0"/>
                  <a:cs typeface="Arial" pitchFamily="34" charset="0"/>
                </a:rPr>
                <a:t>გარინდებით</a:t>
              </a:r>
            </a:p>
            <a:p>
              <a:pPr marL="177800" lvl="0" eaLnBrk="1" fontAlgn="base" latinLnBrk="0" hangingPunct="1">
                <a:lnSpc>
                  <a:spcPct val="100000"/>
                </a:lnSpc>
                <a:spcBef>
                  <a:spcPct val="0"/>
                </a:spcBef>
                <a:spcAft>
                  <a:spcPct val="0"/>
                </a:spcAft>
                <a:tabLst/>
              </a:pPr>
              <a:r>
                <a:rPr lang="ka-GE" sz="1200" dirty="0" smtClean="0">
                  <a:latin typeface="Sylfaen" pitchFamily="18" charset="0"/>
                  <a:cs typeface="Arial" pitchFamily="34" charset="0"/>
                </a:rPr>
                <a:t>კოგნიტური</a:t>
              </a:r>
            </a:p>
            <a:p>
              <a:pPr marL="177800" lvl="0" eaLnBrk="1" fontAlgn="base" latinLnBrk="0" hangingPunct="1">
                <a:lnSpc>
                  <a:spcPct val="100000"/>
                </a:lnSpc>
                <a:spcBef>
                  <a:spcPct val="0"/>
                </a:spcBef>
                <a:spcAft>
                  <a:spcPct val="0"/>
                </a:spcAft>
                <a:tabLst/>
              </a:pPr>
              <a:r>
                <a:rPr kumimoji="0" lang="ka-GE" sz="1200" i="0" u="none" strike="noStrike" cap="none" normalizeH="0" baseline="0" dirty="0" smtClean="0">
                  <a:ln>
                    <a:noFill/>
                  </a:ln>
                  <a:solidFill>
                    <a:schemeClr val="tx1"/>
                  </a:solidFill>
                  <a:effectLst/>
                  <a:latin typeface="Sylfaen" pitchFamily="18" charset="0"/>
                  <a:cs typeface="Arial" pitchFamily="34" charset="0"/>
                </a:rPr>
                <a:t>ემოციური</a:t>
              </a:r>
            </a:p>
            <a:p>
              <a:pPr marL="177800" lvl="0" eaLnBrk="1" fontAlgn="base" latinLnBrk="0" hangingPunct="1">
                <a:lnSpc>
                  <a:spcPct val="100000"/>
                </a:lnSpc>
                <a:spcBef>
                  <a:spcPct val="0"/>
                </a:spcBef>
                <a:spcAft>
                  <a:spcPct val="0"/>
                </a:spcAft>
                <a:tabLst/>
              </a:pPr>
              <a:r>
                <a:rPr lang="ka-GE" sz="1200" dirty="0" smtClean="0">
                  <a:latin typeface="Sylfaen" pitchFamily="18" charset="0"/>
                  <a:cs typeface="Arial" pitchFamily="34" charset="0"/>
                </a:rPr>
                <a:t>სენსორული</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1084" y="4742"/>
              <a:ext cx="2878" cy="382"/>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ფოკალური ბილატერალური ტონურ-კლონური</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Text Box 11"/>
            <p:cNvSpPr txBox="1">
              <a:spLocks noChangeArrowheads="1"/>
            </p:cNvSpPr>
            <p:nvPr/>
          </p:nvSpPr>
          <p:spPr bwMode="auto">
            <a:xfrm>
              <a:off x="4064" y="2227"/>
              <a:ext cx="2878" cy="1008"/>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მოტორული </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     </a:t>
              </a:r>
              <a:r>
                <a:rPr kumimoji="0" lang="ka-GE" sz="1400" b="0" i="0" u="none" strike="noStrike" cap="none" normalizeH="0" baseline="0" dirty="0" smtClean="0">
                  <a:ln>
                    <a:noFill/>
                  </a:ln>
                  <a:solidFill>
                    <a:schemeClr val="tx1"/>
                  </a:solidFill>
                  <a:effectLst/>
                  <a:latin typeface="Sylfaen" pitchFamily="18" charset="0"/>
                  <a:cs typeface="Arial" pitchFamily="34" charset="0"/>
                </a:rPr>
                <a:t>ტონურ-კლონური</a:t>
              </a:r>
            </a:p>
            <a:p>
              <a:pPr marL="0" lvl="0" indent="0" eaLnBrk="1" fontAlgn="base" latinLnBrk="0" hangingPunct="1">
                <a:lnSpc>
                  <a:spcPct val="100000"/>
                </a:lnSpc>
                <a:spcBef>
                  <a:spcPct val="0"/>
                </a:spcBef>
                <a:spcAft>
                  <a:spcPct val="0"/>
                </a:spcAft>
                <a:tabLst/>
              </a:pPr>
              <a:r>
                <a:rPr kumimoji="0" lang="ka-GE" sz="1400" b="0" i="0" u="none" strike="noStrike" cap="none" normalizeH="0" baseline="0" dirty="0" smtClean="0">
                  <a:ln>
                    <a:noFill/>
                  </a:ln>
                  <a:solidFill>
                    <a:schemeClr val="tx1"/>
                  </a:solidFill>
                  <a:effectLst/>
                  <a:latin typeface="Sylfaen" pitchFamily="18" charset="0"/>
                  <a:cs typeface="Arial" pitchFamily="34" charset="0"/>
                </a:rPr>
                <a:t>      სხვა მოტორული</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არამოტორული (აბსანსი)</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7106" y="2227"/>
              <a:ext cx="2700" cy="886"/>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მოტორული </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     </a:t>
              </a:r>
              <a:r>
                <a:rPr kumimoji="0" lang="ka-GE" sz="1400" b="0" i="0" u="none" strike="noStrike" cap="none" normalizeH="0" baseline="0" dirty="0" smtClean="0">
                  <a:ln>
                    <a:noFill/>
                  </a:ln>
                  <a:solidFill>
                    <a:schemeClr val="tx1"/>
                  </a:solidFill>
                  <a:effectLst/>
                  <a:latin typeface="Sylfaen" pitchFamily="18" charset="0"/>
                  <a:cs typeface="Arial" pitchFamily="34" charset="0"/>
                </a:rPr>
                <a:t>ტონურ-კლონური</a:t>
              </a:r>
            </a:p>
            <a:p>
              <a:pPr marL="0" lvl="0" indent="0" eaLnBrk="1" fontAlgn="base" latinLnBrk="0" hangingPunct="1">
                <a:lnSpc>
                  <a:spcPct val="100000"/>
                </a:lnSpc>
                <a:spcBef>
                  <a:spcPct val="0"/>
                </a:spcBef>
                <a:spcAft>
                  <a:spcPct val="0"/>
                </a:spcAft>
                <a:tabLst/>
              </a:pPr>
              <a:r>
                <a:rPr kumimoji="0" lang="ka-GE" sz="1400" b="0" i="0" u="none" strike="noStrike" cap="none" normalizeH="0" baseline="0" dirty="0" smtClean="0">
                  <a:ln>
                    <a:noFill/>
                  </a:ln>
                  <a:solidFill>
                    <a:schemeClr val="tx1"/>
                  </a:solidFill>
                  <a:effectLst/>
                  <a:latin typeface="Sylfaen" pitchFamily="18" charset="0"/>
                  <a:cs typeface="Arial" pitchFamily="34" charset="0"/>
                </a:rPr>
                <a:t>     ეპილეფსიური</a:t>
              </a:r>
              <a:r>
                <a:rPr kumimoji="0" lang="ka-GE" sz="1400" b="0" i="0" u="none" strike="noStrike" cap="none" normalizeH="0" dirty="0" smtClean="0">
                  <a:ln>
                    <a:noFill/>
                  </a:ln>
                  <a:solidFill>
                    <a:schemeClr val="tx1"/>
                  </a:solidFill>
                  <a:effectLst/>
                  <a:latin typeface="Sylfaen" pitchFamily="18" charset="0"/>
                  <a:cs typeface="Arial" pitchFamily="34" charset="0"/>
                </a:rPr>
                <a:t> სპაზმები</a:t>
              </a:r>
              <a:endParaRPr kumimoji="0" lang="ka-GE" sz="1400" b="0" i="0" u="none" strike="noStrike" cap="none" normalizeH="0" baseline="0" dirty="0" smtClean="0">
                <a:ln>
                  <a:noFill/>
                </a:ln>
                <a:solidFill>
                  <a:schemeClr val="tx1"/>
                </a:solidFill>
                <a:effectLst/>
                <a:latin typeface="Sylfaen" pitchFamily="18" charset="0"/>
                <a:cs typeface="Arial" pitchFamily="34" charset="0"/>
              </a:endParaRP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არამოტორული </a:t>
              </a:r>
            </a:p>
            <a:p>
              <a:pPr marL="177800" lvl="0" eaLnBrk="1" fontAlgn="base" latinLnBrk="0" hangingPunct="1">
                <a:lnSpc>
                  <a:spcPct val="100000"/>
                </a:lnSpc>
                <a:spcBef>
                  <a:spcPct val="0"/>
                </a:spcBef>
                <a:spcAft>
                  <a:spcPct val="0"/>
                </a:spcAft>
                <a:tabLst/>
              </a:pPr>
              <a:r>
                <a:rPr lang="ka-GE" sz="1400" dirty="0" smtClean="0">
                  <a:latin typeface="Sylfaen" pitchFamily="18" charset="0"/>
                  <a:cs typeface="Arial" pitchFamily="34" charset="0"/>
                </a:rPr>
                <a:t> გარინდება</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AutoShape 13"/>
            <p:cNvSpPr>
              <a:spLocks noChangeArrowheads="1"/>
            </p:cNvSpPr>
            <p:nvPr/>
          </p:nvSpPr>
          <p:spPr bwMode="auto">
            <a:xfrm>
              <a:off x="7089" y="3467"/>
              <a:ext cx="2715" cy="58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lvl="0" indent="0" eaLnBrk="1" fontAlgn="base" latinLnBrk="0" hangingPunct="1">
                <a:lnSpc>
                  <a:spcPct val="100000"/>
                </a:lnSpc>
                <a:spcBef>
                  <a:spcPct val="0"/>
                </a:spcBef>
                <a:spcAft>
                  <a:spcPts val="1000"/>
                </a:spcAft>
                <a:tabLst/>
              </a:pPr>
              <a:r>
                <a:rPr kumimoji="0" lang="ka-GE" b="1" i="0" u="none" strike="noStrike" cap="none" normalizeH="0" baseline="0" dirty="0" smtClean="0">
                  <a:ln>
                    <a:noFill/>
                  </a:ln>
                  <a:solidFill>
                    <a:srgbClr val="000000"/>
                  </a:solidFill>
                  <a:effectLst/>
                  <a:latin typeface="Sylfaen" pitchFamily="18" charset="0"/>
                  <a:cs typeface="Arial" pitchFamily="34" charset="0"/>
                </a:rPr>
                <a:t>არაკლასიფიცირებული³</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 name="TextBox 13"/>
          <p:cNvSpPr txBox="1"/>
          <p:nvPr/>
        </p:nvSpPr>
        <p:spPr>
          <a:xfrm>
            <a:off x="683568" y="0"/>
            <a:ext cx="7992888" cy="120032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a-GE" sz="2400" b="1" dirty="0" smtClean="0">
                <a:ln/>
                <a:solidFill>
                  <a:schemeClr val="accent4">
                    <a:lumMod val="75000"/>
                  </a:schemeClr>
                </a:solidFill>
              </a:rPr>
              <a:t>ეპილეფსიის საერთაშორისო ლიგა (</a:t>
            </a:r>
            <a:r>
              <a:rPr lang="en-US" sz="2400" b="1" dirty="0" smtClean="0">
                <a:ln/>
                <a:solidFill>
                  <a:schemeClr val="accent4">
                    <a:lumMod val="75000"/>
                  </a:schemeClr>
                </a:solidFill>
              </a:rPr>
              <a:t>ILAE)</a:t>
            </a:r>
            <a:endParaRPr lang="ka-GE" sz="2400" b="1" dirty="0" smtClean="0">
              <a:ln/>
              <a:solidFill>
                <a:schemeClr val="accent4">
                  <a:lumMod val="75000"/>
                </a:schemeClr>
              </a:solidFill>
            </a:endParaRPr>
          </a:p>
          <a:p>
            <a:pPr algn="ctr"/>
            <a:r>
              <a:rPr lang="ka-GE" sz="2400" b="1" dirty="0" smtClean="0">
                <a:ln/>
                <a:solidFill>
                  <a:schemeClr val="accent4">
                    <a:lumMod val="75000"/>
                  </a:schemeClr>
                </a:solidFill>
              </a:rPr>
              <a:t>გულყრის ტიპების 2017 წლის კლასიფიკაცია</a:t>
            </a:r>
          </a:p>
          <a:p>
            <a:pPr algn="ctr"/>
            <a:r>
              <a:rPr lang="ka-GE" sz="2400" b="1" dirty="0" smtClean="0">
                <a:ln/>
                <a:solidFill>
                  <a:schemeClr val="accent4">
                    <a:lumMod val="75000"/>
                  </a:schemeClr>
                </a:solidFill>
              </a:rPr>
              <a:t>გაფართოებული ვერსია¹</a:t>
            </a:r>
            <a:endParaRPr lang="en-US" sz="2400" b="1" dirty="0">
              <a:ln/>
              <a:solidFill>
                <a:schemeClr val="accent4">
                  <a:lumMod val="75000"/>
                </a:schemeClr>
              </a:solidFill>
            </a:endParaRPr>
          </a:p>
        </p:txBody>
      </p:sp>
      <p:sp>
        <p:nvSpPr>
          <p:cNvPr id="18" name="TextBox 17"/>
          <p:cNvSpPr txBox="1"/>
          <p:nvPr/>
        </p:nvSpPr>
        <p:spPr>
          <a:xfrm>
            <a:off x="3131840" y="2420888"/>
            <a:ext cx="2952328" cy="2800767"/>
          </a:xfrm>
          <a:prstGeom prst="rect">
            <a:avLst/>
          </a:prstGeom>
          <a:solidFill>
            <a:schemeClr val="bg1">
              <a:lumMod val="95000"/>
            </a:schemeClr>
          </a:solidFill>
          <a:ln>
            <a:solidFill>
              <a:schemeClr val="tx1"/>
            </a:solidFill>
          </a:ln>
        </p:spPr>
        <p:txBody>
          <a:bodyPr wrap="square" rtlCol="0">
            <a:spAutoFit/>
          </a:bodyPr>
          <a:lstStyle/>
          <a:p>
            <a:r>
              <a:rPr lang="ka-GE" sz="1600" b="1" dirty="0" smtClean="0"/>
              <a:t>მოტორული</a:t>
            </a:r>
          </a:p>
          <a:p>
            <a:pPr marL="177800"/>
            <a:r>
              <a:rPr lang="ka-GE" sz="1200" dirty="0" smtClean="0"/>
              <a:t>ტონურ-კლონური</a:t>
            </a:r>
          </a:p>
          <a:p>
            <a:pPr marL="177800"/>
            <a:r>
              <a:rPr lang="ka-GE" sz="1200" dirty="0" smtClean="0"/>
              <a:t>კლონური</a:t>
            </a:r>
          </a:p>
          <a:p>
            <a:pPr marL="177800"/>
            <a:r>
              <a:rPr lang="ka-GE" sz="1200" dirty="0" smtClean="0"/>
              <a:t>ტონური</a:t>
            </a:r>
          </a:p>
          <a:p>
            <a:pPr marL="177800"/>
            <a:r>
              <a:rPr lang="ka-GE" sz="1200" dirty="0" smtClean="0"/>
              <a:t>მიოკლონური</a:t>
            </a:r>
          </a:p>
          <a:p>
            <a:pPr marL="177800"/>
            <a:r>
              <a:rPr lang="ka-GE" sz="1200" dirty="0" smtClean="0"/>
              <a:t>მიოკლონურ-ტონურ-კლონური</a:t>
            </a:r>
          </a:p>
          <a:p>
            <a:pPr marL="177800"/>
            <a:r>
              <a:rPr lang="ka-GE" sz="1200" dirty="0" smtClean="0"/>
              <a:t>მიოკლონურ-ატონური</a:t>
            </a:r>
          </a:p>
          <a:p>
            <a:pPr marL="177800"/>
            <a:r>
              <a:rPr lang="ka-GE" sz="1200" dirty="0" smtClean="0"/>
              <a:t>ატონური </a:t>
            </a:r>
          </a:p>
          <a:p>
            <a:pPr marL="177800"/>
            <a:r>
              <a:rPr lang="ka-GE" sz="1200" dirty="0" smtClean="0"/>
              <a:t>ეპილეფსიური სპაზმები</a:t>
            </a:r>
          </a:p>
          <a:p>
            <a:r>
              <a:rPr lang="ka-GE" sz="1600" b="1" dirty="0" smtClean="0"/>
              <a:t>არამოტორული</a:t>
            </a:r>
          </a:p>
          <a:p>
            <a:pPr marL="177800"/>
            <a:r>
              <a:rPr lang="ka-GE" sz="1200" dirty="0" smtClean="0"/>
              <a:t>ტიპური</a:t>
            </a:r>
            <a:r>
              <a:rPr lang="ka-GE" sz="1200" dirty="0" smtClean="0">
                <a:solidFill>
                  <a:srgbClr val="0033CC"/>
                </a:solidFill>
              </a:rPr>
              <a:t> </a:t>
            </a:r>
            <a:endParaRPr lang="ka-GE" sz="1200" dirty="0" smtClean="0"/>
          </a:p>
          <a:p>
            <a:pPr marL="177800"/>
            <a:r>
              <a:rPr lang="ka-GE" sz="1200" dirty="0" smtClean="0"/>
              <a:t>ატიპური</a:t>
            </a:r>
          </a:p>
          <a:p>
            <a:pPr marL="177800"/>
            <a:r>
              <a:rPr lang="ka-GE" sz="1200" dirty="0" smtClean="0"/>
              <a:t>მიოკლონური</a:t>
            </a:r>
          </a:p>
          <a:p>
            <a:pPr marL="177800"/>
            <a:r>
              <a:rPr lang="ka-GE" sz="1200" dirty="0" smtClean="0"/>
              <a:t>ქუთუთოების მიოკლონია</a:t>
            </a:r>
            <a:endParaRPr lang="en-US" dirty="0"/>
          </a:p>
        </p:txBody>
      </p:sp>
      <p:sp>
        <p:nvSpPr>
          <p:cNvPr id="15" name="TextBox 14"/>
          <p:cNvSpPr txBox="1"/>
          <p:nvPr/>
        </p:nvSpPr>
        <p:spPr>
          <a:xfrm>
            <a:off x="3203848" y="5301208"/>
            <a:ext cx="5616624" cy="1477328"/>
          </a:xfrm>
          <a:prstGeom prst="rect">
            <a:avLst/>
          </a:prstGeom>
          <a:solidFill>
            <a:schemeClr val="bg1"/>
          </a:solidFill>
        </p:spPr>
        <p:txBody>
          <a:bodyPr wrap="square" rtlCol="0">
            <a:spAutoFit/>
          </a:bodyPr>
          <a:lstStyle/>
          <a:p>
            <a:r>
              <a:rPr lang="ka-GE"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შენიშვნა</a:t>
            </a:r>
          </a:p>
          <a:p>
            <a:r>
              <a:rPr lang="ka-GE"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როდესაც გულყრის ტიპი იწყება სიტყვებით “ფოკალური, გენერალიზებული ან აბსანსი”, მაშინ სიტყვა “საწყისით” შეიძლება აღარ იქნას გამოყენებული</a:t>
            </a:r>
            <a:endPar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121976"/>
            <a:ext cx="8640960" cy="3524239"/>
          </a:xfrm>
        </p:spPr>
        <p:txBody>
          <a:bodyPr>
            <a:noAutofit/>
          </a:bodyPr>
          <a:lstStyle/>
          <a:p>
            <a:pPr>
              <a:spcBef>
                <a:spcPts val="1272"/>
              </a:spcBef>
            </a:pPr>
            <a:r>
              <a:rPr lang="ka-GE" sz="2800" dirty="0" smtClean="0">
                <a:effectLst>
                  <a:outerShdw blurRad="38100" dist="38100" dir="2700000" algn="tl">
                    <a:srgbClr val="000000">
                      <a:alpha val="43137"/>
                    </a:srgbClr>
                  </a:outerShdw>
                </a:effectLst>
              </a:rPr>
              <a:t>რთული პარციალური</a:t>
            </a:r>
            <a:endParaRPr lang="en-US" sz="2800" dirty="0" smtClean="0">
              <a:effectLst>
                <a:outerShdw blurRad="38100" dist="38100" dir="2700000" algn="tl">
                  <a:srgbClr val="000000">
                    <a:alpha val="43137"/>
                  </a:srgbClr>
                </a:outerShdw>
              </a:effectLst>
            </a:endParaRPr>
          </a:p>
          <a:p>
            <a:pPr>
              <a:spcBef>
                <a:spcPts val="1272"/>
              </a:spcBef>
            </a:pPr>
            <a:r>
              <a:rPr lang="ka-GE" sz="2800" dirty="0" smtClean="0">
                <a:effectLst>
                  <a:outerShdw blurRad="38100" dist="38100" dir="2700000" algn="tl">
                    <a:srgbClr val="000000">
                      <a:alpha val="43137"/>
                    </a:srgbClr>
                  </a:outerShdw>
                </a:effectLst>
              </a:rPr>
              <a:t>მარტივი პარციალური</a:t>
            </a:r>
            <a:endParaRPr lang="en-US" sz="2800" dirty="0" smtClean="0">
              <a:effectLst>
                <a:outerShdw blurRad="38100" dist="38100" dir="2700000" algn="tl">
                  <a:srgbClr val="000000">
                    <a:alpha val="43137"/>
                  </a:srgbClr>
                </a:outerShdw>
              </a:effectLst>
            </a:endParaRPr>
          </a:p>
          <a:p>
            <a:pPr>
              <a:spcBef>
                <a:spcPts val="1272"/>
              </a:spcBef>
            </a:pPr>
            <a:r>
              <a:rPr lang="ka-GE" sz="2800" dirty="0" smtClean="0">
                <a:effectLst>
                  <a:outerShdw blurRad="38100" dist="38100" dir="2700000" algn="tl">
                    <a:srgbClr val="000000">
                      <a:alpha val="43137"/>
                    </a:srgbClr>
                  </a:outerShdw>
                </a:effectLst>
              </a:rPr>
              <a:t>პარციალური</a:t>
            </a:r>
            <a:endParaRPr lang="en-US" sz="2800" dirty="0" smtClean="0">
              <a:effectLst>
                <a:outerShdw blurRad="38100" dist="38100" dir="2700000" algn="tl">
                  <a:srgbClr val="000000">
                    <a:alpha val="43137"/>
                  </a:srgbClr>
                </a:outerShdw>
              </a:effectLst>
            </a:endParaRPr>
          </a:p>
          <a:p>
            <a:pPr>
              <a:spcBef>
                <a:spcPts val="1272"/>
              </a:spcBef>
            </a:pPr>
            <a:r>
              <a:rPr lang="ka-GE" sz="2800" dirty="0" smtClean="0">
                <a:effectLst>
                  <a:outerShdw blurRad="38100" dist="38100" dir="2700000" algn="tl">
                    <a:srgbClr val="000000">
                      <a:alpha val="43137"/>
                    </a:srgbClr>
                  </a:outerShdw>
                </a:effectLst>
              </a:rPr>
              <a:t>ფსიქიკური</a:t>
            </a:r>
            <a:r>
              <a:rPr lang="en-US" sz="2800" dirty="0" smtClean="0">
                <a:effectLst>
                  <a:outerShdw blurRad="38100" dist="38100" dir="2700000" algn="tl">
                    <a:srgbClr val="000000">
                      <a:alpha val="43137"/>
                    </a:srgbClr>
                  </a:outerShdw>
                </a:effectLst>
              </a:rPr>
              <a:t> </a:t>
            </a:r>
          </a:p>
          <a:p>
            <a:pPr>
              <a:spcBef>
                <a:spcPts val="1272"/>
              </a:spcBef>
            </a:pPr>
            <a:r>
              <a:rPr lang="ka-GE" sz="2800" dirty="0" smtClean="0">
                <a:effectLst>
                  <a:outerShdw blurRad="38100" dist="38100" dir="2700000" algn="tl">
                    <a:srgbClr val="000000">
                      <a:alpha val="43137"/>
                    </a:srgbClr>
                  </a:outerShdw>
                </a:effectLst>
              </a:rPr>
              <a:t>დისკოგნიტური</a:t>
            </a:r>
            <a:endParaRPr lang="en-US" sz="2800" dirty="0" smtClean="0">
              <a:effectLst>
                <a:outerShdw blurRad="38100" dist="38100" dir="2700000" algn="tl">
                  <a:srgbClr val="000000">
                    <a:alpha val="43137"/>
                  </a:srgbClr>
                </a:outerShdw>
              </a:effectLst>
            </a:endParaRPr>
          </a:p>
          <a:p>
            <a:pPr>
              <a:spcBef>
                <a:spcPts val="1272"/>
              </a:spcBef>
            </a:pPr>
            <a:r>
              <a:rPr lang="ka-GE" sz="2800" dirty="0" smtClean="0">
                <a:effectLst>
                  <a:outerShdw blurRad="38100" dist="38100" dir="2700000" algn="tl">
                    <a:srgbClr val="000000">
                      <a:alpha val="43137"/>
                    </a:srgbClr>
                  </a:outerShdw>
                </a:effectLst>
              </a:rPr>
              <a:t>მეორადად გენერალიზებული ტონურ-კლონური</a:t>
            </a:r>
            <a:endParaRPr lang="en-US" sz="2800" dirty="0">
              <a:effectLst>
                <a:outerShdw blurRad="38100" dist="38100" dir="2700000" algn="tl">
                  <a:srgbClr val="000000">
                    <a:alpha val="43137"/>
                  </a:srgbClr>
                </a:outerShdw>
              </a:effectLst>
            </a:endParaRPr>
          </a:p>
        </p:txBody>
      </p:sp>
      <p:cxnSp>
        <p:nvCxnSpPr>
          <p:cNvPr id="4" name="Straight Connector 3"/>
          <p:cNvCxnSpPr/>
          <p:nvPr/>
        </p:nvCxnSpPr>
        <p:spPr>
          <a:xfrm>
            <a:off x="531912" y="1166909"/>
            <a:ext cx="8229600" cy="0"/>
          </a:xfrm>
          <a:prstGeom prst="line">
            <a:avLst/>
          </a:prstGeom>
          <a:ln w="12700" cmpd="sng">
            <a:solidFill>
              <a:schemeClr val="bg1">
                <a:lumMod val="65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2492896"/>
            <a:ext cx="3810000" cy="2381250"/>
          </a:xfrm>
          <a:prstGeom prst="rect">
            <a:avLst/>
          </a:prstGeom>
        </p:spPr>
      </p:pic>
      <p:sp>
        <p:nvSpPr>
          <p:cNvPr id="6" name="TextBox 5"/>
          <p:cNvSpPr txBox="1"/>
          <p:nvPr/>
        </p:nvSpPr>
        <p:spPr>
          <a:xfrm>
            <a:off x="683568" y="0"/>
            <a:ext cx="7992888" cy="1077218"/>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ka-GE" sz="3200" b="1" dirty="0" smtClean="0">
              <a:ln>
                <a:solidFill>
                  <a:schemeClr val="accent4">
                    <a:lumMod val="50000"/>
                  </a:schemeClr>
                </a:solidFill>
              </a:ln>
              <a:solidFill>
                <a:schemeClr val="accent4">
                  <a:lumMod val="50000"/>
                </a:schemeClr>
              </a:solidFill>
            </a:endParaRPr>
          </a:p>
          <a:p>
            <a:pPr algn="ctr"/>
            <a:r>
              <a:rPr lang="ka-GE" sz="3200" b="1" dirty="0" smtClean="0">
                <a:ln>
                  <a:solidFill>
                    <a:schemeClr val="accent4">
                      <a:lumMod val="50000"/>
                    </a:schemeClr>
                  </a:solidFill>
                </a:ln>
                <a:solidFill>
                  <a:schemeClr val="accent4">
                    <a:lumMod val="50000"/>
                  </a:schemeClr>
                </a:solidFill>
              </a:rPr>
              <a:t>ტერმინები რომლებიც აღარ გამოიყენება</a:t>
            </a:r>
            <a:endParaRPr lang="en-US" sz="3200" b="1" dirty="0">
              <a:ln>
                <a:solidFill>
                  <a:schemeClr val="accent4">
                    <a:lumMod val="50000"/>
                  </a:schemeClr>
                </a:solidFill>
              </a:ln>
              <a:solidFill>
                <a:schemeClr val="accent4">
                  <a:lumMod val="50000"/>
                </a:schemeClr>
              </a:solidFill>
            </a:endParaRPr>
          </a:p>
        </p:txBody>
      </p:sp>
    </p:spTree>
    <p:extLst>
      <p:ext uri="{BB962C8B-B14F-4D97-AF65-F5344CB8AC3E}">
        <p14:creationId xmlns:p14="http://schemas.microsoft.com/office/powerpoint/2010/main" val="66216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52736"/>
            <a:ext cx="9144000" cy="4093428"/>
          </a:xfrm>
          <a:prstGeom prst="rect">
            <a:avLst/>
          </a:prstGeom>
          <a:noFill/>
        </p:spPr>
        <p:txBody>
          <a:bodyPr wrap="square" rtlCol="0">
            <a:spAutoFit/>
          </a:bodyPr>
          <a:lstStyle/>
          <a:p>
            <a:endParaRPr lang="en-US" dirty="0" smtClean="0"/>
          </a:p>
          <a:p>
            <a:pPr algn="ctr"/>
            <a:endParaRPr lang="en-US" dirty="0" smtClean="0"/>
          </a:p>
          <a:p>
            <a:pPr algn="ctr"/>
            <a:r>
              <a:rPr lang="ka-GE" sz="2800" b="1" dirty="0" smtClean="0">
                <a:latin typeface="Sylfaen" pitchFamily="18" charset="0"/>
              </a:rPr>
              <a:t>ეპილეფსიასთან ბრძოლის საერთაშორისო ლიგის</a:t>
            </a:r>
            <a:r>
              <a:rPr lang="en-US" sz="2800" b="1" dirty="0" smtClean="0">
                <a:latin typeface="Sylfaen" pitchFamily="18" charset="0"/>
              </a:rPr>
              <a:t> </a:t>
            </a:r>
            <a:r>
              <a:rPr lang="ka-GE" sz="2800" b="1" dirty="0" smtClean="0">
                <a:latin typeface="Sylfaen" pitchFamily="18" charset="0"/>
              </a:rPr>
              <a:t>(</a:t>
            </a:r>
            <a:r>
              <a:rPr lang="en-US" sz="2800" b="1" dirty="0" smtClean="0">
                <a:latin typeface="Sylfaen" pitchFamily="18" charset="0"/>
              </a:rPr>
              <a:t>ILAE)</a:t>
            </a:r>
            <a:r>
              <a:rPr lang="ka-GE" sz="2800" b="1" dirty="0" smtClean="0">
                <a:latin typeface="Sylfaen" pitchFamily="18" charset="0"/>
              </a:rPr>
              <a:t>  მითითება</a:t>
            </a:r>
            <a:endParaRPr lang="ka-GE" sz="2800" b="1" dirty="0" smtClean="0">
              <a:solidFill>
                <a:srgbClr val="0033CC"/>
              </a:solidFill>
              <a:latin typeface="Sylfaen" pitchFamily="18" charset="0"/>
            </a:endParaRPr>
          </a:p>
          <a:p>
            <a:pPr algn="ctr"/>
            <a:r>
              <a:rPr lang="ka-GE" sz="2800" b="1" dirty="0" smtClean="0">
                <a:latin typeface="Sylfaen" pitchFamily="18" charset="0"/>
              </a:rPr>
              <a:t>გულყრის ტიპების </a:t>
            </a:r>
            <a:r>
              <a:rPr lang="en-US" sz="2800" b="1" dirty="0" smtClean="0">
                <a:latin typeface="Sylfaen" pitchFamily="18" charset="0"/>
              </a:rPr>
              <a:t>2017</a:t>
            </a:r>
            <a:r>
              <a:rPr lang="ka-GE" sz="2800" b="1" dirty="0" smtClean="0">
                <a:latin typeface="Sylfaen" pitchFamily="18" charset="0"/>
              </a:rPr>
              <a:t> წლის კლასიფიკაციის სახელმძღვანელოდ </a:t>
            </a:r>
          </a:p>
          <a:p>
            <a:pPr algn="ctr"/>
            <a:endParaRPr lang="en-US" sz="1600" b="1" dirty="0" smtClean="0">
              <a:latin typeface="Sylfaen" pitchFamily="18" charset="0"/>
            </a:endParaRPr>
          </a:p>
          <a:p>
            <a:pPr algn="ctr"/>
            <a:r>
              <a:rPr lang="ka-GE" sz="1600" b="1" dirty="0" smtClean="0">
                <a:latin typeface="Sylfaen" pitchFamily="18" charset="0"/>
              </a:rPr>
              <a:t>რობერტ ს. ფიშერი, ჯ. ჰელენ კროსი, კაროლ დე სოუზა, ჟაკლინ ა. ფრენჩი, შერილ რ. ჰაუტი, </a:t>
            </a:r>
          </a:p>
          <a:p>
            <a:pPr algn="ctr"/>
            <a:r>
              <a:rPr lang="ka-GE" sz="1600" b="1" dirty="0" smtClean="0">
                <a:latin typeface="Sylfaen" pitchFamily="18" charset="0"/>
              </a:rPr>
              <a:t>ნორიმიში ჰიგურაში, ედუარდ ჰირში, ფლორ ე. იანსენი, ლივენ ლაგა, სოლომონ ლ. მოშე,</a:t>
            </a:r>
          </a:p>
          <a:p>
            <a:pPr algn="ctr"/>
            <a:r>
              <a:rPr lang="ka-GE" sz="1600" b="1" dirty="0" smtClean="0">
                <a:latin typeface="Sylfaen" pitchFamily="18" charset="0"/>
              </a:rPr>
              <a:t>იუკა პელტოლა, ელიენ როულეტ პერეზი, ინგრიდ ე. შეფერი, ანდრეას  შულცე-ბონჰაგე,</a:t>
            </a:r>
          </a:p>
          <a:p>
            <a:pPr algn="ctr"/>
            <a:r>
              <a:rPr lang="ka-GE" sz="1600" b="1" dirty="0" smtClean="0">
                <a:latin typeface="Sylfaen" pitchFamily="18" charset="0"/>
              </a:rPr>
              <a:t>ერნესტ სომერვილი, მაიკლ სპერლინგი, ელზა მარსია იაკუბიან, და სამირ მ. ზუბერი</a:t>
            </a:r>
          </a:p>
          <a:p>
            <a:pPr algn="ctr"/>
            <a:r>
              <a:rPr lang="ka-GE" sz="1600" i="1" dirty="0" smtClean="0">
                <a:latin typeface="Sylfaen" pitchFamily="18" charset="0"/>
              </a:rPr>
              <a:t>ეპილეფსია, </a:t>
            </a:r>
            <a:r>
              <a:rPr lang="ka-GE" sz="1600" dirty="0" smtClean="0">
                <a:latin typeface="Sylfaen" pitchFamily="18" charset="0"/>
              </a:rPr>
              <a:t>**(*):1-12, 2017</a:t>
            </a:r>
          </a:p>
          <a:p>
            <a:pPr algn="ctr"/>
            <a:r>
              <a:rPr lang="en-US" sz="1600" dirty="0" smtClean="0">
                <a:latin typeface="Sylfaen" pitchFamily="18" charset="0"/>
              </a:rPr>
              <a:t>Doi:101111/epi.13671</a:t>
            </a:r>
            <a:endParaRPr lang="en-US" sz="1600" dirty="0">
              <a:latin typeface="Sylfaen" pitchFamily="18" charset="0"/>
            </a:endParaRPr>
          </a:p>
        </p:txBody>
      </p:sp>
      <p:sp>
        <p:nvSpPr>
          <p:cNvPr id="6" name="Rectangle 5"/>
          <p:cNvSpPr/>
          <p:nvPr/>
        </p:nvSpPr>
        <p:spPr>
          <a:xfrm>
            <a:off x="0" y="0"/>
            <a:ext cx="4499992" cy="764704"/>
          </a:xfrm>
          <a:prstGeom prst="rect">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ln w="18415" cmpd="sng">
                  <a:solidFill>
                    <a:srgbClr val="FFFFFF"/>
                  </a:solidFill>
                  <a:prstDash val="solid"/>
                </a:ln>
                <a:solidFill>
                  <a:srgbClr val="FFFFFF"/>
                </a:solidFill>
              </a:rPr>
              <a:t>ILAE-</a:t>
            </a:r>
            <a:r>
              <a:rPr lang="ka-GE" sz="2400" dirty="0" smtClean="0">
                <a:ln w="18415" cmpd="sng">
                  <a:solidFill>
                    <a:srgbClr val="FFFFFF"/>
                  </a:solidFill>
                  <a:prstDash val="solid"/>
                </a:ln>
                <a:solidFill>
                  <a:srgbClr val="FFFFFF"/>
                </a:solidFill>
              </a:rPr>
              <a:t>ს საინფორმაციო წერილი</a:t>
            </a:r>
            <a:endParaRPr lang="en-US" sz="24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2033110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57818" y="1714488"/>
            <a:ext cx="3528392" cy="3293209"/>
          </a:xfrm>
          <a:prstGeom prst="rect">
            <a:avLst/>
          </a:prstGeom>
          <a:noFill/>
        </p:spPr>
        <p:txBody>
          <a:bodyPr wrap="square" rtlCol="0">
            <a:spAutoFit/>
          </a:bodyPr>
          <a:lstStyle/>
          <a:p>
            <a:r>
              <a:rPr lang="ka-GE" sz="2400" b="1" dirty="0" smtClean="0">
                <a:solidFill>
                  <a:srgbClr val="FF0000"/>
                </a:solidFill>
                <a:effectLst>
                  <a:outerShdw blurRad="38100" dist="38100" dir="2700000" algn="tl">
                    <a:srgbClr val="000000">
                      <a:alpha val="43137"/>
                    </a:srgbClr>
                  </a:outerShdw>
                </a:effectLst>
              </a:rPr>
              <a:t>შენიშვნა</a:t>
            </a:r>
          </a:p>
          <a:p>
            <a:endParaRPr lang="en-US" sz="2400" b="1" i="1" dirty="0" smtClean="0">
              <a:solidFill>
                <a:srgbClr val="FF0000"/>
              </a:solidFill>
              <a:effectLst>
                <a:outerShdw blurRad="38100" dist="38100" dir="2700000" algn="tl">
                  <a:srgbClr val="000000">
                    <a:alpha val="43137"/>
                  </a:srgbClr>
                </a:outerShdw>
              </a:effectLst>
            </a:endParaRPr>
          </a:p>
          <a:p>
            <a:r>
              <a:rPr lang="ka-GE" sz="2000" b="1" dirty="0" smtClean="0">
                <a:solidFill>
                  <a:srgbClr val="FF0000"/>
                </a:solidFill>
                <a:effectLst>
                  <a:outerShdw blurRad="38100" dist="38100" dir="2700000" algn="tl">
                    <a:srgbClr val="000000">
                      <a:alpha val="43137"/>
                    </a:srgbClr>
                  </a:outerShdw>
                </a:effectLst>
              </a:rPr>
              <a:t>შეაფასე გულყრის ზოგადი ფორმა - მიუთითე გულყრის თავისებურებები, მაგრამ ნუ განსაზღვრავ გულყრის კონკრეტულ ფორმებს</a:t>
            </a:r>
            <a:endParaRPr lang="en-US" sz="2000" b="1" dirty="0" smtClean="0">
              <a:solidFill>
                <a:srgbClr val="FF0000"/>
              </a:solidFill>
              <a:effectLst>
                <a:outerShdw blurRad="38100" dist="38100" dir="2700000" algn="tl">
                  <a:srgbClr val="000000">
                    <a:alpha val="43137"/>
                  </a:srgbClr>
                </a:outerShdw>
              </a:effectLst>
            </a:endParaRPr>
          </a:p>
          <a:p>
            <a:endParaRPr lang="en-US" sz="2000" b="1" dirty="0">
              <a:solidFill>
                <a:srgbClr val="FF0000"/>
              </a:solidFill>
              <a:effectLst>
                <a:outerShdw blurRad="38100" dist="38100" dir="2700000" algn="tl">
                  <a:srgbClr val="000000">
                    <a:alpha val="43137"/>
                  </a:srgbClr>
                </a:outerShdw>
              </a:effectLst>
            </a:endParaRPr>
          </a:p>
          <a:p>
            <a:r>
              <a:rPr lang="ka-GE" sz="2000" b="1" dirty="0" smtClean="0">
                <a:solidFill>
                  <a:srgbClr val="FF0000"/>
                </a:solidFill>
                <a:effectLst>
                  <a:outerShdw blurRad="38100" dist="38100" dir="2700000" algn="tl">
                    <a:srgbClr val="000000">
                      <a:alpha val="43137"/>
                    </a:srgbClr>
                  </a:outerShdw>
                </a:effectLst>
              </a:rPr>
              <a:t>ეს, შეიძლება, თავისუფალ ტექსტში აღინიშნოს</a:t>
            </a:r>
            <a:endParaRPr lang="en-US" sz="20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0" y="0"/>
            <a:ext cx="4860032" cy="523220"/>
          </a:xfrm>
          <a:prstGeom prst="rect">
            <a:avLst/>
          </a:prstGeom>
          <a:solidFill>
            <a:srgbClr val="B8BAD0"/>
          </a:solidFill>
          <a:ln>
            <a:solidFill>
              <a:schemeClr val="tx1">
                <a:lumMod val="95000"/>
                <a:lumOff val="5000"/>
              </a:schemeClr>
            </a:solidFill>
          </a:ln>
        </p:spPr>
        <p:txBody>
          <a:bodyPr wrap="square" rtlCol="0">
            <a:spAutoFit/>
          </a:bodyPr>
          <a:lstStyle/>
          <a:p>
            <a:r>
              <a:rPr lang="ka-GE" sz="1400" b="1" dirty="0" smtClean="0"/>
              <a:t>ცხრილი 1.  ქცევითი ცვლილებები გულყრის დროს და </a:t>
            </a:r>
          </a:p>
          <a:p>
            <a:r>
              <a:rPr lang="ka-GE" sz="1400" b="1" dirty="0" smtClean="0"/>
              <a:t>                      გულყრის შემდგომ</a:t>
            </a:r>
          </a:p>
        </p:txBody>
      </p:sp>
      <p:sp>
        <p:nvSpPr>
          <p:cNvPr id="5" name="TextBox 4"/>
          <p:cNvSpPr txBox="1"/>
          <p:nvPr/>
        </p:nvSpPr>
        <p:spPr>
          <a:xfrm>
            <a:off x="323528" y="548680"/>
            <a:ext cx="2304256" cy="6617196"/>
          </a:xfrm>
          <a:prstGeom prst="rect">
            <a:avLst/>
          </a:prstGeom>
          <a:noFill/>
        </p:spPr>
        <p:txBody>
          <a:bodyPr wrap="square" rtlCol="0">
            <a:spAutoFit/>
          </a:bodyPr>
          <a:lstStyle/>
          <a:p>
            <a:r>
              <a:rPr lang="ka-GE" sz="1200" b="1" dirty="0" smtClean="0">
                <a:solidFill>
                  <a:schemeClr val="tx1">
                    <a:lumMod val="95000"/>
                    <a:lumOff val="5000"/>
                  </a:schemeClr>
                </a:solidFill>
              </a:rPr>
              <a:t>კოგნიტური</a:t>
            </a:r>
          </a:p>
          <a:p>
            <a:pPr marL="93663"/>
            <a:r>
              <a:rPr lang="ka-GE" sz="1000" dirty="0" smtClean="0">
                <a:solidFill>
                  <a:schemeClr val="tx1">
                    <a:lumMod val="95000"/>
                    <a:lumOff val="5000"/>
                  </a:schemeClr>
                </a:solidFill>
              </a:rPr>
              <a:t>აკალკულია</a:t>
            </a:r>
          </a:p>
          <a:p>
            <a:pPr marL="93663"/>
            <a:r>
              <a:rPr lang="ka-GE" sz="1000" dirty="0" smtClean="0">
                <a:solidFill>
                  <a:schemeClr val="tx1">
                    <a:lumMod val="95000"/>
                    <a:lumOff val="5000"/>
                  </a:schemeClr>
                </a:solidFill>
              </a:rPr>
              <a:t>აფაზია</a:t>
            </a:r>
          </a:p>
          <a:p>
            <a:pPr marL="93663"/>
            <a:r>
              <a:rPr lang="ka-GE" sz="1000" dirty="0" smtClean="0">
                <a:solidFill>
                  <a:schemeClr val="tx1">
                    <a:lumMod val="95000"/>
                    <a:lumOff val="5000"/>
                  </a:schemeClr>
                </a:solidFill>
              </a:rPr>
              <a:t>ყურადღების დეფიციტი</a:t>
            </a:r>
          </a:p>
          <a:p>
            <a:pPr marL="93663"/>
            <a:r>
              <a:rPr lang="ka-GE" sz="1000" dirty="0" smtClean="0">
                <a:solidFill>
                  <a:schemeClr val="tx1">
                    <a:lumMod val="95000"/>
                    <a:lumOff val="5000"/>
                  </a:schemeClr>
                </a:solidFill>
              </a:rPr>
              <a:t>დე-ჟა-ვუ ან ჟა-მე-ვიუ</a:t>
            </a:r>
          </a:p>
          <a:p>
            <a:pPr marL="93663"/>
            <a:r>
              <a:rPr lang="ka-GE" sz="1000" dirty="0" smtClean="0">
                <a:solidFill>
                  <a:schemeClr val="tx1">
                    <a:lumMod val="95000"/>
                    <a:lumOff val="5000"/>
                  </a:schemeClr>
                </a:solidFill>
              </a:rPr>
              <a:t>დისოციაცია</a:t>
            </a:r>
          </a:p>
          <a:p>
            <a:pPr marL="93663"/>
            <a:r>
              <a:rPr lang="ka-GE" sz="1000" dirty="0" smtClean="0">
                <a:solidFill>
                  <a:schemeClr val="tx1">
                    <a:lumMod val="95000"/>
                    <a:lumOff val="5000"/>
                  </a:schemeClr>
                </a:solidFill>
              </a:rPr>
              <a:t>დისფაზია</a:t>
            </a:r>
          </a:p>
          <a:p>
            <a:pPr marL="93663"/>
            <a:r>
              <a:rPr lang="ka-GE" sz="1000" dirty="0" smtClean="0">
                <a:solidFill>
                  <a:schemeClr val="tx1">
                    <a:lumMod val="95000"/>
                    <a:lumOff val="5000"/>
                  </a:schemeClr>
                </a:solidFill>
              </a:rPr>
              <a:t>ჰალუცინაციები</a:t>
            </a:r>
          </a:p>
          <a:p>
            <a:pPr marL="93663"/>
            <a:r>
              <a:rPr lang="ka-GE" sz="1000" dirty="0" smtClean="0">
                <a:solidFill>
                  <a:schemeClr val="tx1">
                    <a:lumMod val="95000"/>
                    <a:lumOff val="5000"/>
                  </a:schemeClr>
                </a:solidFill>
              </a:rPr>
              <a:t>ილუზიები</a:t>
            </a:r>
          </a:p>
          <a:p>
            <a:pPr marL="93663"/>
            <a:r>
              <a:rPr lang="ka-GE" sz="1000" dirty="0" smtClean="0">
                <a:solidFill>
                  <a:schemeClr val="tx1">
                    <a:lumMod val="95000"/>
                    <a:lumOff val="5000"/>
                  </a:schemeClr>
                </a:solidFill>
              </a:rPr>
              <a:t>მეხსიერების დარღვევა</a:t>
            </a:r>
          </a:p>
          <a:p>
            <a:pPr marL="93663"/>
            <a:r>
              <a:rPr lang="ka-GE" sz="1000" dirty="0" smtClean="0">
                <a:solidFill>
                  <a:schemeClr val="tx1">
                    <a:lumMod val="95000"/>
                    <a:lumOff val="5000"/>
                  </a:schemeClr>
                </a:solidFill>
              </a:rPr>
              <a:t>უგულვებელყოფა</a:t>
            </a:r>
          </a:p>
          <a:p>
            <a:pPr marL="93663"/>
            <a:r>
              <a:rPr lang="ka-GE" sz="1000" dirty="0" smtClean="0">
                <a:solidFill>
                  <a:schemeClr val="tx1">
                    <a:lumMod val="95000"/>
                    <a:lumOff val="5000"/>
                  </a:schemeClr>
                </a:solidFill>
              </a:rPr>
              <a:t>ფორსირებული აზროვნება/ </a:t>
            </a:r>
          </a:p>
          <a:p>
            <a:pPr marL="93663"/>
            <a:r>
              <a:rPr lang="ka-GE" sz="1000" dirty="0" smtClean="0">
                <a:solidFill>
                  <a:schemeClr val="tx1">
                    <a:lumMod val="95000"/>
                    <a:lumOff val="5000"/>
                  </a:schemeClr>
                </a:solidFill>
              </a:rPr>
              <a:t>         აზრების მოზღვავება</a:t>
            </a:r>
          </a:p>
          <a:p>
            <a:pPr marL="93663"/>
            <a:r>
              <a:rPr lang="ka-GE" sz="1000" dirty="0" smtClean="0">
                <a:solidFill>
                  <a:schemeClr val="tx1">
                    <a:lumMod val="95000"/>
                    <a:lumOff val="5000"/>
                  </a:schemeClr>
                </a:solidFill>
              </a:rPr>
              <a:t>რეაგირების დარღვევა?</a:t>
            </a:r>
          </a:p>
          <a:p>
            <a:pPr marL="93663"/>
            <a:endParaRPr lang="ka-GE" sz="1000" dirty="0" smtClean="0">
              <a:solidFill>
                <a:schemeClr val="tx1">
                  <a:lumMod val="95000"/>
                  <a:lumOff val="5000"/>
                </a:schemeClr>
              </a:solidFill>
            </a:endParaRPr>
          </a:p>
          <a:p>
            <a:r>
              <a:rPr lang="ka-GE" sz="1100" b="1" dirty="0" smtClean="0">
                <a:solidFill>
                  <a:schemeClr val="tx1">
                    <a:lumMod val="95000"/>
                    <a:lumOff val="5000"/>
                  </a:schemeClr>
                </a:solidFill>
              </a:rPr>
              <a:t>ემოციური და  /ან აფექტური</a:t>
            </a:r>
          </a:p>
          <a:p>
            <a:pPr marL="93663"/>
            <a:r>
              <a:rPr lang="ka-GE" sz="1000" dirty="0" smtClean="0">
                <a:solidFill>
                  <a:schemeClr val="tx1">
                    <a:lumMod val="95000"/>
                    <a:lumOff val="5000"/>
                  </a:schemeClr>
                </a:solidFill>
              </a:rPr>
              <a:t>აჟიტაცია</a:t>
            </a:r>
          </a:p>
          <a:p>
            <a:pPr marL="93663"/>
            <a:r>
              <a:rPr lang="ka-GE" sz="1000" dirty="0" smtClean="0">
                <a:solidFill>
                  <a:schemeClr val="tx1">
                    <a:lumMod val="95000"/>
                    <a:lumOff val="5000"/>
                  </a:schemeClr>
                </a:solidFill>
              </a:rPr>
              <a:t>სიბრაზე</a:t>
            </a:r>
          </a:p>
          <a:p>
            <a:pPr marL="93663"/>
            <a:r>
              <a:rPr lang="ka-GE" sz="1000" dirty="0" smtClean="0">
                <a:solidFill>
                  <a:schemeClr val="tx1">
                    <a:lumMod val="95000"/>
                    <a:lumOff val="5000"/>
                  </a:schemeClr>
                </a:solidFill>
              </a:rPr>
              <a:t>აგზნება</a:t>
            </a:r>
          </a:p>
          <a:p>
            <a:pPr marL="93663"/>
            <a:r>
              <a:rPr lang="ka-GE" sz="1000" dirty="0" smtClean="0">
                <a:solidFill>
                  <a:schemeClr val="tx1">
                    <a:lumMod val="95000"/>
                    <a:lumOff val="5000"/>
                  </a:schemeClr>
                </a:solidFill>
              </a:rPr>
              <a:t>ტირილი (დაკრისტული)</a:t>
            </a:r>
          </a:p>
          <a:p>
            <a:pPr marL="93663"/>
            <a:r>
              <a:rPr lang="ka-GE" sz="1000" dirty="0" smtClean="0">
                <a:solidFill>
                  <a:schemeClr val="tx1">
                    <a:lumMod val="95000"/>
                    <a:lumOff val="5000"/>
                  </a:schemeClr>
                </a:solidFill>
              </a:rPr>
              <a:t>შიში</a:t>
            </a:r>
          </a:p>
          <a:p>
            <a:pPr marL="93663"/>
            <a:r>
              <a:rPr lang="ka-GE" sz="1000" dirty="0" smtClean="0">
                <a:solidFill>
                  <a:schemeClr val="tx1">
                    <a:lumMod val="95000"/>
                    <a:lumOff val="5000"/>
                  </a:schemeClr>
                </a:solidFill>
              </a:rPr>
              <a:t>სიცილი (გელასტიური)</a:t>
            </a:r>
          </a:p>
          <a:p>
            <a:pPr marL="93663"/>
            <a:r>
              <a:rPr lang="ka-GE" sz="1000" dirty="0" smtClean="0">
                <a:solidFill>
                  <a:schemeClr val="tx1">
                    <a:lumMod val="95000"/>
                    <a:lumOff val="5000"/>
                  </a:schemeClr>
                </a:solidFill>
              </a:rPr>
              <a:t>პარანოია</a:t>
            </a:r>
          </a:p>
          <a:p>
            <a:pPr marL="93663"/>
            <a:r>
              <a:rPr lang="ka-GE" sz="1000" dirty="0" smtClean="0">
                <a:solidFill>
                  <a:schemeClr val="tx1">
                    <a:lumMod val="95000"/>
                    <a:lumOff val="5000"/>
                  </a:schemeClr>
                </a:solidFill>
              </a:rPr>
              <a:t>სიამოვნება</a:t>
            </a:r>
          </a:p>
          <a:p>
            <a:pPr marL="93663"/>
            <a:endParaRPr lang="ka-GE" sz="1000" dirty="0" smtClean="0">
              <a:solidFill>
                <a:schemeClr val="tx1">
                  <a:lumMod val="95000"/>
                  <a:lumOff val="5000"/>
                </a:schemeClr>
              </a:solidFill>
            </a:endParaRPr>
          </a:p>
          <a:p>
            <a:pPr marL="93663" indent="-93663"/>
            <a:r>
              <a:rPr lang="ka-GE" sz="1100" b="1" dirty="0" smtClean="0">
                <a:solidFill>
                  <a:schemeClr val="tx1">
                    <a:lumMod val="95000"/>
                    <a:lumOff val="5000"/>
                  </a:schemeClr>
                </a:solidFill>
              </a:rPr>
              <a:t>ავტონომიური</a:t>
            </a:r>
          </a:p>
          <a:p>
            <a:pPr marL="93663"/>
            <a:r>
              <a:rPr lang="ka-GE" sz="1000" dirty="0" smtClean="0">
                <a:solidFill>
                  <a:schemeClr val="tx1">
                    <a:lumMod val="95000"/>
                    <a:lumOff val="5000"/>
                  </a:schemeClr>
                </a:solidFill>
              </a:rPr>
              <a:t>ასისტოლია</a:t>
            </a:r>
          </a:p>
          <a:p>
            <a:pPr marL="93663"/>
            <a:r>
              <a:rPr lang="ka-GE" sz="1000" dirty="0" smtClean="0">
                <a:solidFill>
                  <a:schemeClr val="tx1">
                    <a:lumMod val="95000"/>
                    <a:lumOff val="5000"/>
                  </a:schemeClr>
                </a:solidFill>
              </a:rPr>
              <a:t>ბრადიკარდია</a:t>
            </a:r>
          </a:p>
          <a:p>
            <a:pPr marL="93663"/>
            <a:r>
              <a:rPr lang="ka-GE" sz="1000" dirty="0" smtClean="0">
                <a:solidFill>
                  <a:schemeClr val="tx1">
                    <a:lumMod val="95000"/>
                    <a:lumOff val="5000"/>
                  </a:schemeClr>
                </a:solidFill>
              </a:rPr>
              <a:t>ერექცია</a:t>
            </a:r>
          </a:p>
          <a:p>
            <a:pPr marL="93663"/>
            <a:r>
              <a:rPr lang="ka-GE" sz="1000" dirty="0" smtClean="0">
                <a:solidFill>
                  <a:schemeClr val="tx1">
                    <a:lumMod val="95000"/>
                    <a:lumOff val="5000"/>
                  </a:schemeClr>
                </a:solidFill>
              </a:rPr>
              <a:t>წამოწითლება</a:t>
            </a:r>
          </a:p>
          <a:p>
            <a:pPr marL="93663"/>
            <a:r>
              <a:rPr lang="ka-GE" sz="1000" dirty="0" smtClean="0">
                <a:solidFill>
                  <a:schemeClr val="tx1">
                    <a:lumMod val="95000"/>
                    <a:lumOff val="5000"/>
                  </a:schemeClr>
                </a:solidFill>
              </a:rPr>
              <a:t>გასტროინტესტინული</a:t>
            </a:r>
          </a:p>
          <a:p>
            <a:pPr marL="93663"/>
            <a:r>
              <a:rPr lang="ka-GE" sz="1000" dirty="0" smtClean="0">
                <a:solidFill>
                  <a:schemeClr val="tx1">
                    <a:lumMod val="95000"/>
                    <a:lumOff val="5000"/>
                  </a:schemeClr>
                </a:solidFill>
              </a:rPr>
              <a:t>ჰიპერ/ჰიპოვენტილაცია</a:t>
            </a:r>
            <a:endParaRPr lang="en-US" sz="1000" dirty="0" smtClean="0">
              <a:solidFill>
                <a:schemeClr val="tx1">
                  <a:lumMod val="95000"/>
                  <a:lumOff val="5000"/>
                </a:schemeClr>
              </a:solidFill>
            </a:endParaRPr>
          </a:p>
          <a:p>
            <a:pPr marL="93663"/>
            <a:r>
              <a:rPr lang="ka-GE" sz="1000" dirty="0" smtClean="0">
                <a:solidFill>
                  <a:schemeClr val="tx1">
                    <a:lumMod val="95000"/>
                    <a:lumOff val="5000"/>
                  </a:schemeClr>
                </a:solidFill>
              </a:rPr>
              <a:t>გულისრევა ან ღებინება</a:t>
            </a:r>
          </a:p>
          <a:p>
            <a:pPr marL="93663"/>
            <a:r>
              <a:rPr lang="ka-GE" sz="1000" dirty="0" smtClean="0">
                <a:solidFill>
                  <a:schemeClr val="tx1">
                    <a:lumMod val="95000"/>
                    <a:lumOff val="5000"/>
                  </a:schemeClr>
                </a:solidFill>
              </a:rPr>
              <a:t>სიფერმკრთალე</a:t>
            </a:r>
          </a:p>
          <a:p>
            <a:pPr marL="93663"/>
            <a:r>
              <a:rPr lang="ka-GE" sz="1000" dirty="0" smtClean="0">
                <a:solidFill>
                  <a:schemeClr val="tx1">
                    <a:lumMod val="95000"/>
                    <a:lumOff val="5000"/>
                  </a:schemeClr>
                </a:solidFill>
              </a:rPr>
              <a:t>პალპიტაცია (“გულის ფრიალი”)</a:t>
            </a:r>
          </a:p>
          <a:p>
            <a:pPr marL="93663"/>
            <a:r>
              <a:rPr lang="ka-GE" sz="1000" dirty="0" smtClean="0">
                <a:solidFill>
                  <a:schemeClr val="tx1">
                    <a:lumMod val="95000"/>
                    <a:lumOff val="5000"/>
                  </a:schemeClr>
                </a:solidFill>
              </a:rPr>
              <a:t>პილოერექცია</a:t>
            </a:r>
          </a:p>
          <a:p>
            <a:pPr marL="93663"/>
            <a:r>
              <a:rPr lang="ka-GE" sz="1000" dirty="0" smtClean="0">
                <a:solidFill>
                  <a:schemeClr val="tx1">
                    <a:lumMod val="95000"/>
                    <a:lumOff val="5000"/>
                  </a:schemeClr>
                </a:solidFill>
              </a:rPr>
              <a:t>რესპირატორული ცვლილებები ტაქიკარდია</a:t>
            </a:r>
          </a:p>
          <a:p>
            <a:pPr marL="93663"/>
            <a:endParaRPr lang="ka-GE" sz="1000" dirty="0" smtClean="0">
              <a:solidFill>
                <a:schemeClr val="tx1">
                  <a:lumMod val="95000"/>
                  <a:lumOff val="5000"/>
                </a:schemeClr>
              </a:solidFill>
            </a:endParaRPr>
          </a:p>
          <a:p>
            <a:pPr marL="93663"/>
            <a:endParaRPr lang="ka-GE" sz="1000" dirty="0" smtClean="0">
              <a:solidFill>
                <a:schemeClr val="tx1">
                  <a:lumMod val="95000"/>
                  <a:lumOff val="5000"/>
                </a:schemeClr>
              </a:solidFill>
            </a:endParaRPr>
          </a:p>
          <a:p>
            <a:pPr marL="93663"/>
            <a:endParaRPr lang="en-US" sz="1000" dirty="0">
              <a:solidFill>
                <a:schemeClr val="tx1">
                  <a:lumMod val="95000"/>
                  <a:lumOff val="5000"/>
                </a:schemeClr>
              </a:solidFill>
            </a:endParaRPr>
          </a:p>
        </p:txBody>
      </p:sp>
      <p:sp>
        <p:nvSpPr>
          <p:cNvPr id="6" name="TextBox 5"/>
          <p:cNvSpPr txBox="1"/>
          <p:nvPr/>
        </p:nvSpPr>
        <p:spPr>
          <a:xfrm>
            <a:off x="2555776" y="548680"/>
            <a:ext cx="2376264" cy="6632585"/>
          </a:xfrm>
          <a:prstGeom prst="rect">
            <a:avLst/>
          </a:prstGeom>
          <a:noFill/>
        </p:spPr>
        <p:txBody>
          <a:bodyPr wrap="square" rtlCol="0">
            <a:spAutoFit/>
          </a:bodyPr>
          <a:lstStyle/>
          <a:p>
            <a:r>
              <a:rPr lang="ka-GE" sz="1200" b="1" dirty="0" smtClean="0">
                <a:solidFill>
                  <a:schemeClr val="tx1">
                    <a:lumMod val="95000"/>
                    <a:lumOff val="5000"/>
                  </a:schemeClr>
                </a:solidFill>
              </a:rPr>
              <a:t>ავტომატიზმები</a:t>
            </a:r>
          </a:p>
          <a:p>
            <a:pPr marL="93663"/>
            <a:r>
              <a:rPr lang="ka-GE" sz="1000" dirty="0" smtClean="0">
                <a:solidFill>
                  <a:schemeClr val="tx1">
                    <a:lumMod val="95000"/>
                    <a:lumOff val="5000"/>
                  </a:schemeClr>
                </a:solidFill>
              </a:rPr>
              <a:t>აგრესია</a:t>
            </a:r>
          </a:p>
          <a:p>
            <a:pPr marL="93663"/>
            <a:r>
              <a:rPr lang="ka-GE" sz="1000" dirty="0" smtClean="0">
                <a:solidFill>
                  <a:schemeClr val="tx1">
                    <a:lumMod val="95000"/>
                    <a:lumOff val="5000"/>
                  </a:schemeClr>
                </a:solidFill>
              </a:rPr>
              <a:t>ქუთუთოების ხამხამი</a:t>
            </a:r>
          </a:p>
          <a:p>
            <a:pPr marL="93663"/>
            <a:r>
              <a:rPr lang="ka-GE" sz="1000" dirty="0" smtClean="0">
                <a:solidFill>
                  <a:schemeClr val="tx1">
                    <a:lumMod val="95000"/>
                    <a:lumOff val="5000"/>
                  </a:schemeClr>
                </a:solidFill>
              </a:rPr>
              <a:t>თავის ჩაქინდვრა</a:t>
            </a:r>
          </a:p>
          <a:p>
            <a:pPr marL="93663"/>
            <a:r>
              <a:rPr lang="ka-GE" sz="1000" dirty="0" smtClean="0">
                <a:solidFill>
                  <a:schemeClr val="tx1">
                    <a:lumMod val="95000"/>
                    <a:lumOff val="5000"/>
                  </a:schemeClr>
                </a:solidFill>
              </a:rPr>
              <a:t>მანუალური</a:t>
            </a:r>
          </a:p>
          <a:p>
            <a:pPr marL="93663"/>
            <a:r>
              <a:rPr lang="ka-GE" sz="1000" dirty="0" smtClean="0">
                <a:solidFill>
                  <a:schemeClr val="tx1">
                    <a:lumMod val="95000"/>
                    <a:lumOff val="5000"/>
                  </a:schemeClr>
                </a:solidFill>
              </a:rPr>
              <a:t>ორო-ფაციალური</a:t>
            </a:r>
          </a:p>
          <a:p>
            <a:pPr marL="93663"/>
            <a:r>
              <a:rPr lang="ka-GE" sz="1000" dirty="0" smtClean="0">
                <a:solidFill>
                  <a:schemeClr val="tx1">
                    <a:lumMod val="95000"/>
                    <a:lumOff val="5000"/>
                  </a:schemeClr>
                </a:solidFill>
              </a:rPr>
              <a:t>“პედლის ტრიალი”</a:t>
            </a:r>
          </a:p>
          <a:p>
            <a:pPr marL="93663"/>
            <a:r>
              <a:rPr lang="ka-GE" sz="1000" dirty="0" smtClean="0">
                <a:solidFill>
                  <a:schemeClr val="tx1">
                    <a:lumMod val="95000"/>
                    <a:lumOff val="5000"/>
                  </a:schemeClr>
                </a:solidFill>
              </a:rPr>
              <a:t>მენჯის ტრიალი (?)</a:t>
            </a:r>
          </a:p>
          <a:p>
            <a:pPr marL="93663"/>
            <a:r>
              <a:rPr lang="ka-GE" sz="1000" dirty="0" smtClean="0">
                <a:solidFill>
                  <a:schemeClr val="tx1">
                    <a:lumMod val="95000"/>
                    <a:lumOff val="5000"/>
                  </a:schemeClr>
                </a:solidFill>
              </a:rPr>
              <a:t>პერსევერაცია</a:t>
            </a:r>
          </a:p>
          <a:p>
            <a:pPr marL="93663"/>
            <a:r>
              <a:rPr lang="ka-GE" sz="1000" dirty="0" smtClean="0">
                <a:solidFill>
                  <a:schemeClr val="tx1">
                    <a:lumMod val="95000"/>
                    <a:lumOff val="5000"/>
                  </a:schemeClr>
                </a:solidFill>
              </a:rPr>
              <a:t>სირბილი</a:t>
            </a:r>
          </a:p>
          <a:p>
            <a:pPr marL="93663"/>
            <a:r>
              <a:rPr lang="ka-GE" sz="1000" dirty="0" smtClean="0">
                <a:solidFill>
                  <a:schemeClr val="tx1">
                    <a:lumMod val="95000"/>
                    <a:lumOff val="5000"/>
                  </a:schemeClr>
                </a:solidFill>
              </a:rPr>
              <a:t>სექსუალური</a:t>
            </a:r>
          </a:p>
          <a:p>
            <a:pPr marL="93663"/>
            <a:r>
              <a:rPr lang="ka-GE" sz="1000" dirty="0" smtClean="0">
                <a:solidFill>
                  <a:schemeClr val="tx1">
                    <a:lumMod val="95000"/>
                    <a:lumOff val="5000"/>
                  </a:schemeClr>
                </a:solidFill>
              </a:rPr>
              <a:t>ტანსაცმლის გახდა</a:t>
            </a:r>
          </a:p>
          <a:p>
            <a:pPr marL="93663"/>
            <a:r>
              <a:rPr lang="ka-GE" sz="1000" dirty="0" smtClean="0">
                <a:solidFill>
                  <a:schemeClr val="tx1">
                    <a:lumMod val="95000"/>
                    <a:lumOff val="5000"/>
                  </a:schemeClr>
                </a:solidFill>
              </a:rPr>
              <a:t>ვოკალიზაცია/ლოგორეა მეტყველება</a:t>
            </a:r>
          </a:p>
          <a:p>
            <a:pPr marL="93663"/>
            <a:r>
              <a:rPr lang="ka-GE" sz="1000" dirty="0" smtClean="0">
                <a:solidFill>
                  <a:schemeClr val="tx1">
                    <a:lumMod val="95000"/>
                    <a:lumOff val="5000"/>
                  </a:schemeClr>
                </a:solidFill>
              </a:rPr>
              <a:t>სიარული</a:t>
            </a:r>
          </a:p>
          <a:p>
            <a:endParaRPr lang="ka-GE" sz="1000" b="1" dirty="0" smtClean="0">
              <a:solidFill>
                <a:schemeClr val="tx1">
                  <a:lumMod val="95000"/>
                  <a:lumOff val="5000"/>
                </a:schemeClr>
              </a:solidFill>
            </a:endParaRPr>
          </a:p>
          <a:p>
            <a:r>
              <a:rPr lang="ka-GE" sz="1100" b="1" dirty="0" smtClean="0">
                <a:solidFill>
                  <a:schemeClr val="tx1">
                    <a:lumMod val="95000"/>
                    <a:lumOff val="5000"/>
                  </a:schemeClr>
                </a:solidFill>
              </a:rPr>
              <a:t>მოტორული</a:t>
            </a:r>
          </a:p>
          <a:p>
            <a:pPr marL="93663"/>
            <a:r>
              <a:rPr lang="ka-GE" sz="1000" dirty="0" smtClean="0">
                <a:solidFill>
                  <a:schemeClr val="tx1">
                    <a:lumMod val="95000"/>
                    <a:lumOff val="5000"/>
                  </a:schemeClr>
                </a:solidFill>
              </a:rPr>
              <a:t>დიზართრია</a:t>
            </a:r>
          </a:p>
          <a:p>
            <a:pPr marL="93663"/>
            <a:r>
              <a:rPr lang="ka-GE" sz="1000" dirty="0" smtClean="0">
                <a:solidFill>
                  <a:schemeClr val="tx1">
                    <a:lumMod val="95000"/>
                    <a:lumOff val="5000"/>
                  </a:schemeClr>
                </a:solidFill>
              </a:rPr>
              <a:t>დისტონია</a:t>
            </a:r>
          </a:p>
          <a:p>
            <a:pPr marL="93663"/>
            <a:r>
              <a:rPr lang="ka-GE" sz="1000" dirty="0" smtClean="0">
                <a:solidFill>
                  <a:schemeClr val="tx1">
                    <a:lumMod val="95000"/>
                    <a:lumOff val="5000"/>
                  </a:schemeClr>
                </a:solidFill>
              </a:rPr>
              <a:t>მოფარიკავის პოსტურული (ფიგ. 4)</a:t>
            </a:r>
            <a:endParaRPr lang="en-US" sz="1000" dirty="0" smtClean="0">
              <a:solidFill>
                <a:schemeClr val="tx1">
                  <a:lumMod val="95000"/>
                  <a:lumOff val="5000"/>
                </a:schemeClr>
              </a:solidFill>
            </a:endParaRPr>
          </a:p>
          <a:p>
            <a:pPr marL="93663"/>
            <a:r>
              <a:rPr lang="ka-GE" sz="1000" dirty="0" smtClean="0">
                <a:solidFill>
                  <a:schemeClr val="tx1">
                    <a:lumMod val="95000"/>
                    <a:lumOff val="5000"/>
                  </a:schemeClr>
                </a:solidFill>
              </a:rPr>
              <a:t>ინკოორდინაცია </a:t>
            </a:r>
          </a:p>
          <a:p>
            <a:pPr marL="93663"/>
            <a:r>
              <a:rPr lang="ka-GE" sz="1000" dirty="0" smtClean="0">
                <a:solidFill>
                  <a:schemeClr val="tx1">
                    <a:lumMod val="95000"/>
                    <a:lumOff val="5000"/>
                  </a:schemeClr>
                </a:solidFill>
              </a:rPr>
              <a:t>ჯექსონის ტიპის</a:t>
            </a:r>
          </a:p>
          <a:p>
            <a:pPr marL="93663"/>
            <a:r>
              <a:rPr lang="ka-GE" sz="1000" dirty="0" smtClean="0">
                <a:solidFill>
                  <a:schemeClr val="tx1">
                    <a:lumMod val="95000"/>
                    <a:lumOff val="5000"/>
                  </a:schemeClr>
                </a:solidFill>
              </a:rPr>
              <a:t>დამბლა</a:t>
            </a:r>
          </a:p>
          <a:p>
            <a:pPr marL="93663"/>
            <a:r>
              <a:rPr lang="ka-GE" sz="1000" dirty="0" smtClean="0">
                <a:solidFill>
                  <a:schemeClr val="tx1">
                    <a:lumMod val="95000"/>
                    <a:lumOff val="5000"/>
                  </a:schemeClr>
                </a:solidFill>
              </a:rPr>
              <a:t>პარეზი</a:t>
            </a:r>
          </a:p>
          <a:p>
            <a:pPr marL="93663"/>
            <a:r>
              <a:rPr lang="ka-GE" sz="1000" dirty="0" smtClean="0">
                <a:solidFill>
                  <a:schemeClr val="tx1">
                    <a:lumMod val="95000"/>
                    <a:lumOff val="5000"/>
                  </a:schemeClr>
                </a:solidFill>
              </a:rPr>
              <a:t>ვერსია</a:t>
            </a:r>
          </a:p>
          <a:p>
            <a:pPr marL="93663"/>
            <a:endParaRPr lang="ka-GE" sz="1000" dirty="0" smtClean="0">
              <a:solidFill>
                <a:schemeClr val="tx1">
                  <a:lumMod val="95000"/>
                  <a:lumOff val="5000"/>
                </a:schemeClr>
              </a:solidFill>
            </a:endParaRPr>
          </a:p>
          <a:p>
            <a:pPr marL="93663" indent="-93663"/>
            <a:r>
              <a:rPr lang="ka-GE" sz="1100" b="1" dirty="0" smtClean="0">
                <a:solidFill>
                  <a:schemeClr val="tx1">
                    <a:lumMod val="95000"/>
                    <a:lumOff val="5000"/>
                  </a:schemeClr>
                </a:solidFill>
              </a:rPr>
              <a:t>სენსორული</a:t>
            </a:r>
          </a:p>
          <a:p>
            <a:pPr marL="93663"/>
            <a:r>
              <a:rPr lang="ka-GE" sz="1000" dirty="0" smtClean="0">
                <a:solidFill>
                  <a:schemeClr val="tx1">
                    <a:lumMod val="95000"/>
                    <a:lumOff val="5000"/>
                  </a:schemeClr>
                </a:solidFill>
              </a:rPr>
              <a:t>აუდიტორული </a:t>
            </a:r>
          </a:p>
          <a:p>
            <a:pPr marL="93663"/>
            <a:r>
              <a:rPr lang="ka-GE" sz="1000" dirty="0" smtClean="0">
                <a:solidFill>
                  <a:schemeClr val="tx1">
                    <a:lumMod val="95000"/>
                    <a:lumOff val="5000"/>
                  </a:schemeClr>
                </a:solidFill>
              </a:rPr>
              <a:t>გუსტატორული</a:t>
            </a:r>
          </a:p>
          <a:p>
            <a:pPr marL="93663"/>
            <a:r>
              <a:rPr lang="ka-GE" sz="1000" dirty="0" smtClean="0">
                <a:solidFill>
                  <a:schemeClr val="tx1">
                    <a:lumMod val="95000"/>
                    <a:lumOff val="5000"/>
                  </a:schemeClr>
                </a:solidFill>
              </a:rPr>
              <a:t>სიმხურვალის-სიცივის შეგრძნება</a:t>
            </a:r>
          </a:p>
          <a:p>
            <a:pPr marL="93663"/>
            <a:r>
              <a:rPr lang="ka-GE" sz="1000" dirty="0" smtClean="0">
                <a:solidFill>
                  <a:schemeClr val="tx1">
                    <a:lumMod val="95000"/>
                    <a:lumOff val="5000"/>
                  </a:schemeClr>
                </a:solidFill>
              </a:rPr>
              <a:t>ოლფაქტორული</a:t>
            </a:r>
          </a:p>
          <a:p>
            <a:pPr marL="93663"/>
            <a:r>
              <a:rPr lang="ka-GE" sz="1000" dirty="0" smtClean="0">
                <a:solidFill>
                  <a:schemeClr val="tx1">
                    <a:lumMod val="95000"/>
                    <a:lumOff val="5000"/>
                  </a:schemeClr>
                </a:solidFill>
              </a:rPr>
              <a:t>სომატოსენსორული</a:t>
            </a:r>
          </a:p>
          <a:p>
            <a:pPr marL="93663"/>
            <a:r>
              <a:rPr lang="ka-GE" sz="1000" dirty="0" smtClean="0">
                <a:solidFill>
                  <a:schemeClr val="tx1">
                    <a:lumMod val="95000"/>
                    <a:lumOff val="5000"/>
                  </a:schemeClr>
                </a:solidFill>
              </a:rPr>
              <a:t>ვესტიბულური</a:t>
            </a:r>
          </a:p>
          <a:p>
            <a:pPr marL="93663"/>
            <a:r>
              <a:rPr lang="ka-GE" sz="1000" dirty="0" smtClean="0">
                <a:solidFill>
                  <a:schemeClr val="tx1">
                    <a:lumMod val="95000"/>
                    <a:lumOff val="5000"/>
                  </a:schemeClr>
                </a:solidFill>
              </a:rPr>
              <a:t>ვიზუალური</a:t>
            </a:r>
          </a:p>
          <a:p>
            <a:pPr marL="93663"/>
            <a:endParaRPr lang="ka-GE" sz="1000" dirty="0" smtClean="0">
              <a:solidFill>
                <a:schemeClr val="tx1">
                  <a:lumMod val="95000"/>
                  <a:lumOff val="5000"/>
                </a:schemeClr>
              </a:solidFill>
            </a:endParaRPr>
          </a:p>
          <a:p>
            <a:r>
              <a:rPr lang="ka-GE" sz="1100" b="1" dirty="0" smtClean="0">
                <a:solidFill>
                  <a:schemeClr val="tx1">
                    <a:lumMod val="95000"/>
                    <a:lumOff val="5000"/>
                  </a:schemeClr>
                </a:solidFill>
              </a:rPr>
              <a:t>მხარეობა</a:t>
            </a:r>
          </a:p>
          <a:p>
            <a:pPr marL="93663"/>
            <a:r>
              <a:rPr lang="ka-GE" sz="1000" dirty="0" smtClean="0">
                <a:solidFill>
                  <a:schemeClr val="tx1">
                    <a:lumMod val="95000"/>
                    <a:lumOff val="5000"/>
                  </a:schemeClr>
                </a:solidFill>
              </a:rPr>
              <a:t>მარცხენა</a:t>
            </a:r>
          </a:p>
          <a:p>
            <a:pPr marL="93663"/>
            <a:r>
              <a:rPr lang="ka-GE" sz="1000" dirty="0" smtClean="0">
                <a:solidFill>
                  <a:schemeClr val="tx1">
                    <a:lumMod val="95000"/>
                    <a:lumOff val="5000"/>
                  </a:schemeClr>
                </a:solidFill>
              </a:rPr>
              <a:t>მარჯვენა</a:t>
            </a:r>
          </a:p>
          <a:p>
            <a:pPr marL="93663"/>
            <a:r>
              <a:rPr lang="ka-GE" sz="1000" dirty="0" smtClean="0">
                <a:solidFill>
                  <a:schemeClr val="tx1">
                    <a:lumMod val="95000"/>
                    <a:lumOff val="5000"/>
                  </a:schemeClr>
                </a:solidFill>
              </a:rPr>
              <a:t>ბილატერალური</a:t>
            </a:r>
          </a:p>
          <a:p>
            <a:pPr marL="93663"/>
            <a:endParaRPr lang="ka-GE" sz="1000" dirty="0" smtClean="0">
              <a:solidFill>
                <a:schemeClr val="tx1">
                  <a:lumMod val="95000"/>
                  <a:lumOff val="5000"/>
                </a:schemeClr>
              </a:solidFill>
            </a:endParaRPr>
          </a:p>
          <a:p>
            <a:pPr marL="93663"/>
            <a:endParaRPr lang="ka-GE" sz="1000" dirty="0" smtClean="0">
              <a:solidFill>
                <a:schemeClr val="tx1">
                  <a:lumMod val="95000"/>
                  <a:lumOff val="5000"/>
                </a:schemeClr>
              </a:solidFill>
            </a:endParaRPr>
          </a:p>
          <a:p>
            <a:pPr marL="93663"/>
            <a:endParaRPr lang="en-US" sz="1000" dirty="0">
              <a:solidFill>
                <a:schemeClr val="tx1">
                  <a:lumMod val="95000"/>
                  <a:lumOff val="5000"/>
                </a:schemeClr>
              </a:solidFill>
            </a:endParaRPr>
          </a:p>
        </p:txBody>
      </p:sp>
    </p:spTree>
    <p:extLst>
      <p:ext uri="{BB962C8B-B14F-4D97-AF65-F5344CB8AC3E}">
        <p14:creationId xmlns:p14="http://schemas.microsoft.com/office/powerpoint/2010/main" val="311443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5436096" cy="400110"/>
          </a:xfrm>
          <a:prstGeom prst="rect">
            <a:avLst/>
          </a:prstGeom>
          <a:solidFill>
            <a:schemeClr val="accent3">
              <a:lumMod val="50000"/>
            </a:schemeClr>
          </a:solidFill>
        </p:spPr>
        <p:txBody>
          <a:bodyPr wrap="square" rtlCol="0">
            <a:spAutoFit/>
          </a:bodyPr>
          <a:lstStyle/>
          <a:p>
            <a:r>
              <a:rPr lang="ka-GE" sz="2000" b="1" dirty="0" smtClean="0">
                <a:ln w="18415" cmpd="sng">
                  <a:solidFill>
                    <a:srgbClr val="FFFFFF"/>
                  </a:solidFill>
                  <a:prstDash val="solid"/>
                </a:ln>
                <a:solidFill>
                  <a:srgbClr val="FFFFFF"/>
                </a:solidFill>
              </a:rPr>
              <a:t>ეპილეფსიის საერთაშორისო ლიგის პოზიცია</a:t>
            </a:r>
            <a:endParaRPr lang="en-US" sz="2000" b="1" dirty="0">
              <a:ln w="18415" cmpd="sng">
                <a:solidFill>
                  <a:srgbClr val="FFFFFF"/>
                </a:solidFill>
                <a:prstDash val="solid"/>
              </a:ln>
              <a:solidFill>
                <a:srgbClr val="FFFFFF"/>
              </a:solidFill>
            </a:endParaRPr>
          </a:p>
        </p:txBody>
      </p:sp>
      <p:sp>
        <p:nvSpPr>
          <p:cNvPr id="9" name="TextBox 8"/>
          <p:cNvSpPr txBox="1"/>
          <p:nvPr/>
        </p:nvSpPr>
        <p:spPr>
          <a:xfrm>
            <a:off x="0" y="332656"/>
            <a:ext cx="9144000" cy="1938992"/>
          </a:xfrm>
          <a:prstGeom prst="rect">
            <a:avLst/>
          </a:prstGeom>
          <a:noFill/>
        </p:spPr>
        <p:txBody>
          <a:bodyPr wrap="square" rtlCol="0">
            <a:spAutoFit/>
          </a:bodyPr>
          <a:lstStyle/>
          <a:p>
            <a:pPr algn="ctr"/>
            <a:r>
              <a:rPr lang="ka-GE" sz="2000" b="1" dirty="0" smtClean="0">
                <a:solidFill>
                  <a:schemeClr val="tx1">
                    <a:lumMod val="95000"/>
                    <a:lumOff val="5000"/>
                  </a:schemeClr>
                </a:solidFill>
                <a:effectLst>
                  <a:outerShdw blurRad="38100" dist="38100" dir="2700000" algn="tl">
                    <a:srgbClr val="000000">
                      <a:alpha val="43137"/>
                    </a:srgbClr>
                  </a:outerShdw>
                </a:effectLst>
              </a:rPr>
              <a:t>ეპილაფსიასთან ბრძოლის საერთაშორისო ლიგის</a:t>
            </a:r>
            <a:endParaRPr lang="en-US" sz="2000" b="1" dirty="0" smtClean="0">
              <a:solidFill>
                <a:schemeClr val="tx1">
                  <a:lumMod val="95000"/>
                  <a:lumOff val="5000"/>
                </a:schemeClr>
              </a:solidFill>
              <a:effectLst>
                <a:outerShdw blurRad="38100" dist="38100" dir="2700000" algn="tl">
                  <a:srgbClr val="000000">
                    <a:alpha val="43137"/>
                  </a:srgbClr>
                </a:outerShdw>
              </a:effectLst>
            </a:endParaRPr>
          </a:p>
          <a:p>
            <a:pPr algn="ctr"/>
            <a:r>
              <a:rPr lang="ka-GE" sz="2000" b="1" dirty="0" smtClean="0">
                <a:solidFill>
                  <a:schemeClr val="tx1">
                    <a:lumMod val="95000"/>
                    <a:lumOff val="5000"/>
                  </a:schemeClr>
                </a:solidFill>
                <a:effectLst>
                  <a:outerShdw blurRad="38100" dist="38100" dir="2700000" algn="tl">
                    <a:srgbClr val="000000">
                      <a:alpha val="43137"/>
                    </a:srgbClr>
                  </a:outerShdw>
                </a:effectLst>
              </a:rPr>
              <a:t>გულყრის ტიპების 2017 წლის</a:t>
            </a:r>
            <a:r>
              <a:rPr lang="en-US" sz="2000" b="1" dirty="0" smtClean="0">
                <a:solidFill>
                  <a:schemeClr val="tx1">
                    <a:lumMod val="95000"/>
                    <a:lumOff val="5000"/>
                  </a:schemeClr>
                </a:solidFill>
                <a:effectLst>
                  <a:outerShdw blurRad="38100" dist="38100" dir="2700000" algn="tl">
                    <a:srgbClr val="000000">
                      <a:alpha val="43137"/>
                    </a:srgbClr>
                  </a:outerShdw>
                </a:effectLst>
              </a:rPr>
              <a:t> </a:t>
            </a:r>
            <a:r>
              <a:rPr lang="ka-GE" sz="2000" b="1" dirty="0" smtClean="0">
                <a:solidFill>
                  <a:schemeClr val="tx1">
                    <a:lumMod val="95000"/>
                    <a:lumOff val="5000"/>
                  </a:schemeClr>
                </a:solidFill>
                <a:effectLst>
                  <a:outerShdw blurRad="38100" dist="38100" dir="2700000" algn="tl">
                    <a:srgbClr val="000000">
                      <a:alpha val="43137"/>
                    </a:srgbClr>
                  </a:outerShdw>
                </a:effectLst>
              </a:rPr>
              <a:t>კლასიფიკაციის სახელმძღვანელო</a:t>
            </a:r>
          </a:p>
          <a:p>
            <a:pPr algn="ctr"/>
            <a:r>
              <a:rPr lang="ka-GE" sz="2000" b="1" dirty="0" smtClean="0">
                <a:solidFill>
                  <a:schemeClr val="tx1">
                    <a:lumMod val="95000"/>
                    <a:lumOff val="5000"/>
                  </a:schemeClr>
                </a:solidFill>
                <a:effectLst>
                  <a:outerShdw blurRad="38100" dist="38100" dir="2700000" algn="tl">
                    <a:srgbClr val="000000">
                      <a:alpha val="43137"/>
                    </a:srgbClr>
                  </a:outerShdw>
                </a:effectLst>
              </a:rPr>
              <a:t>ინსტრუქცია </a:t>
            </a:r>
          </a:p>
          <a:p>
            <a:pPr algn="ctr"/>
            <a:r>
              <a:rPr lang="ka-GE" sz="1200" dirty="0" smtClean="0">
                <a:solidFill>
                  <a:schemeClr val="tx1">
                    <a:lumMod val="95000"/>
                    <a:lumOff val="5000"/>
                  </a:schemeClr>
                </a:solidFill>
              </a:rPr>
              <a:t>რობერტ ს. ფიშერი, ჯ. ჰელენ კროსი, ქეროლ დ’სოუზა, ჟაკლინ ა. ფრენჩი, შერილ რ. ჰაუტი, ნორიმიში ჰიგურაში, ედუარდ  ჰირში, ფლორ ე. იანსენი, ლივენ ლაგა, სოლომონ ლ. მოშე , იუკა პელტოლა, ელიან რულეტ პერესი, ინგრიდ ე. შეფერი, ანდრეას შულცე-ბონჰაგე, ერნესტ სომერვილი, მაიკლ სპერლინგი, ელზა მარსია იაკუბიანი, სამირ მ. ზუბერი</a:t>
            </a:r>
          </a:p>
          <a:p>
            <a:pPr algn="ctr"/>
            <a:r>
              <a:rPr lang="en-US" sz="1200" i="1" dirty="0" err="1" smtClean="0">
                <a:solidFill>
                  <a:schemeClr val="tx1">
                    <a:lumMod val="95000"/>
                    <a:lumOff val="5000"/>
                  </a:schemeClr>
                </a:solidFill>
                <a:latin typeface="Sylfaen" pitchFamily="18" charset="0"/>
              </a:rPr>
              <a:t>Epilepsia</a:t>
            </a:r>
            <a:r>
              <a:rPr lang="en-US" sz="1200" i="1" dirty="0" smtClean="0">
                <a:solidFill>
                  <a:schemeClr val="tx1">
                    <a:lumMod val="95000"/>
                    <a:lumOff val="5000"/>
                  </a:schemeClr>
                </a:solidFill>
                <a:latin typeface="Sylfaen" pitchFamily="18" charset="0"/>
              </a:rPr>
              <a:t>, **(*):1-12, 2017</a:t>
            </a:r>
          </a:p>
          <a:p>
            <a:pPr algn="ctr"/>
            <a:r>
              <a:rPr lang="en-US" sz="1200" dirty="0" err="1" smtClean="0">
                <a:solidFill>
                  <a:schemeClr val="tx1">
                    <a:lumMod val="95000"/>
                    <a:lumOff val="5000"/>
                  </a:schemeClr>
                </a:solidFill>
                <a:latin typeface="Sylfaen" pitchFamily="18" charset="0"/>
              </a:rPr>
              <a:t>Doi</a:t>
            </a:r>
            <a:r>
              <a:rPr lang="en-US" sz="1200" dirty="0" smtClean="0">
                <a:solidFill>
                  <a:schemeClr val="tx1">
                    <a:lumMod val="95000"/>
                    <a:lumOff val="5000"/>
                  </a:schemeClr>
                </a:solidFill>
                <a:latin typeface="Sylfaen" pitchFamily="18" charset="0"/>
              </a:rPr>
              <a:t>: 10.1111/epi.13671</a:t>
            </a:r>
            <a:endParaRPr lang="ka-GE" sz="1200" dirty="0" smtClean="0">
              <a:solidFill>
                <a:schemeClr val="tx1">
                  <a:lumMod val="95000"/>
                  <a:lumOff val="5000"/>
                </a:schemeClr>
              </a:solidFill>
              <a:latin typeface="Sylfaen" pitchFamily="18" charset="0"/>
            </a:endParaRPr>
          </a:p>
        </p:txBody>
      </p:sp>
      <p:sp>
        <p:nvSpPr>
          <p:cNvPr id="11" name="TextBox 10"/>
          <p:cNvSpPr txBox="1"/>
          <p:nvPr/>
        </p:nvSpPr>
        <p:spPr>
          <a:xfrm>
            <a:off x="0" y="2164407"/>
            <a:ext cx="9144000" cy="4693593"/>
          </a:xfrm>
          <a:prstGeom prst="rect">
            <a:avLst/>
          </a:prstGeom>
          <a:noFill/>
        </p:spPr>
        <p:txBody>
          <a:bodyPr wrap="square" rtlCol="0">
            <a:spAutoFit/>
          </a:bodyPr>
          <a:lstStyle/>
          <a:p>
            <a:r>
              <a:rPr lang="ka-GE" sz="1400" b="1" dirty="0" smtClean="0">
                <a:solidFill>
                  <a:schemeClr val="tx1">
                    <a:lumMod val="95000"/>
                    <a:lumOff val="5000"/>
                  </a:schemeClr>
                </a:solidFill>
              </a:rPr>
              <a:t>გულყრების შეფასება და კლასიფიკაცია</a:t>
            </a:r>
          </a:p>
          <a:p>
            <a:endParaRPr lang="ka-GE" sz="1200" b="1" dirty="0" smtClean="0">
              <a:solidFill>
                <a:schemeClr val="tx1">
                  <a:lumMod val="95000"/>
                  <a:lumOff val="5000"/>
                </a:schemeClr>
              </a:solidFill>
            </a:endParaRPr>
          </a:p>
          <a:p>
            <a:pPr marL="228600" indent="-228600">
              <a:buFont typeface="+mj-lt"/>
              <a:buAutoNum type="arabicPeriod"/>
            </a:pPr>
            <a:r>
              <a:rPr lang="ka-GE" sz="1050" b="1" dirty="0" smtClean="0">
                <a:solidFill>
                  <a:schemeClr val="tx1">
                    <a:lumMod val="95000"/>
                    <a:lumOff val="5000"/>
                  </a:schemeClr>
                </a:solidFill>
              </a:rPr>
              <a:t>დასაწყისი:</a:t>
            </a:r>
            <a:r>
              <a:rPr lang="ka-GE" sz="1050" dirty="0" smtClean="0">
                <a:solidFill>
                  <a:schemeClr val="tx1">
                    <a:lumMod val="95000"/>
                    <a:lumOff val="5000"/>
                  </a:schemeClr>
                </a:solidFill>
              </a:rPr>
              <a:t> განსაზღვრე გულყრის საწყისი ფოკალურია თუ გენერალიზებული, გამოიყენე 80%-იანი სარწმუნოობის დონე. სხვა შემთხვევაში დასაწყისი უცნობია.</a:t>
            </a:r>
          </a:p>
          <a:p>
            <a:pPr marL="228600" indent="-228600">
              <a:buFont typeface="+mj-lt"/>
              <a:buAutoNum type="arabicPeriod"/>
            </a:pPr>
            <a:r>
              <a:rPr lang="ka-GE" sz="1050" b="1" dirty="0" smtClean="0">
                <a:solidFill>
                  <a:schemeClr val="tx1">
                    <a:lumMod val="95000"/>
                    <a:lumOff val="5000"/>
                  </a:schemeClr>
                </a:solidFill>
              </a:rPr>
              <a:t>ცნობიერება</a:t>
            </a:r>
            <a:r>
              <a:rPr lang="ka-GE" sz="1050" dirty="0" smtClean="0">
                <a:solidFill>
                  <a:schemeClr val="tx1">
                    <a:lumMod val="95000"/>
                    <a:lumOff val="5000"/>
                  </a:schemeClr>
                </a:solidFill>
              </a:rPr>
              <a:t>: ფოკალური გულყრის დროს განსაზღვრე ცნობიერების დონე, იგი გამოიყენე გულყრის გლასიფიკაციისას. ფოკალური გულყრა შენახული ცნობიერებით ძველი კლასიფიკაციით შეესაბამება მარტივ პარციალურ გულყრას; ფოკალური გულყრა შეცვლილი ცნობიერებით ძველი კლასიფიკაციით შეესაბამება რთულ პარციალურ გულყრას.</a:t>
            </a:r>
          </a:p>
          <a:p>
            <a:pPr marL="228600" indent="-228600">
              <a:buFont typeface="+mj-lt"/>
              <a:buAutoNum type="arabicPeriod"/>
            </a:pPr>
            <a:r>
              <a:rPr lang="ka-GE" sz="1050" b="1" dirty="0" smtClean="0">
                <a:solidFill>
                  <a:schemeClr val="tx1">
                    <a:lumMod val="95000"/>
                    <a:lumOff val="5000"/>
                  </a:schemeClr>
                </a:solidFill>
              </a:rPr>
              <a:t>შეცვლილი</a:t>
            </a:r>
            <a:r>
              <a:rPr lang="ka-GE" sz="1050" dirty="0" smtClean="0">
                <a:solidFill>
                  <a:schemeClr val="tx1">
                    <a:lumMod val="95000"/>
                    <a:lumOff val="5000"/>
                  </a:schemeClr>
                </a:solidFill>
              </a:rPr>
              <a:t> ცნობიერება -გულყრის მიმდინარეობის ნებისმიერ ეტაპზე ფასდება როგორც ფოკალური გულყრა  შეცვლილი ცნობიერებით </a:t>
            </a:r>
          </a:p>
          <a:p>
            <a:pPr marL="228600" indent="-228600">
              <a:buFont typeface="+mj-lt"/>
              <a:buAutoNum type="arabicPeriod"/>
            </a:pPr>
            <a:r>
              <a:rPr lang="ka-GE" sz="1050" b="1" dirty="0" smtClean="0">
                <a:solidFill>
                  <a:schemeClr val="tx1">
                    <a:lumMod val="95000"/>
                    <a:lumOff val="5000"/>
                  </a:schemeClr>
                </a:solidFill>
              </a:rPr>
              <a:t>საწყისი:</a:t>
            </a:r>
            <a:r>
              <a:rPr lang="ka-GE" sz="1050" dirty="0" smtClean="0">
                <a:solidFill>
                  <a:schemeClr val="tx1">
                    <a:lumMod val="95000"/>
                    <a:lumOff val="5000"/>
                  </a:schemeClr>
                </a:solidFill>
              </a:rPr>
              <a:t> განსაზღვრე </a:t>
            </a:r>
            <a:r>
              <a:rPr lang="ru-RU" sz="1050" dirty="0" smtClean="0">
                <a:solidFill>
                  <a:schemeClr val="tx1">
                    <a:lumMod val="95000"/>
                    <a:lumOff val="5000"/>
                  </a:schemeClr>
                </a:solidFill>
              </a:rPr>
              <a:t> </a:t>
            </a:r>
            <a:r>
              <a:rPr lang="ka-GE" sz="1050" dirty="0" smtClean="0">
                <a:solidFill>
                  <a:schemeClr val="tx1">
                    <a:lumMod val="95000"/>
                    <a:lumOff val="5000"/>
                  </a:schemeClr>
                </a:solidFill>
              </a:rPr>
              <a:t>ფოკალური გულყრის პირველი მახასიათებელი სიმპტომი და  ყურადრება არ მიაქციო  ქცევის ცვლილების ხანგრძლივობას.</a:t>
            </a:r>
          </a:p>
          <a:p>
            <a:pPr marL="228600" indent="-228600">
              <a:buFont typeface="+mj-lt"/>
              <a:buAutoNum type="arabicPeriod"/>
            </a:pPr>
            <a:r>
              <a:rPr lang="ka-GE" sz="1050" b="1" dirty="0" smtClean="0">
                <a:solidFill>
                  <a:schemeClr val="tx1">
                    <a:lumMod val="95000"/>
                    <a:lumOff val="5000"/>
                  </a:schemeClr>
                </a:solidFill>
              </a:rPr>
              <a:t>ქცევის შეჩერება</a:t>
            </a:r>
            <a:r>
              <a:rPr lang="ka-GE" sz="1050" dirty="0" smtClean="0">
                <a:solidFill>
                  <a:schemeClr val="tx1">
                    <a:lumMod val="95000"/>
                    <a:lumOff val="5000"/>
                  </a:schemeClr>
                </a:solidFill>
              </a:rPr>
              <a:t> (გარინდება): ეპილეფსიური შეტევა ხასიათდება მხოლოდ ქცევის უეცარი შეჩერებით. </a:t>
            </a:r>
          </a:p>
          <a:p>
            <a:pPr marL="228600" indent="-228600">
              <a:buFont typeface="+mj-lt"/>
              <a:buAutoNum type="arabicPeriod"/>
            </a:pPr>
            <a:r>
              <a:rPr lang="ka-GE" sz="1050" b="1" dirty="0" smtClean="0">
                <a:solidFill>
                  <a:schemeClr val="tx1">
                    <a:lumMod val="95000"/>
                    <a:lumOff val="5000"/>
                  </a:schemeClr>
                </a:solidFill>
              </a:rPr>
              <a:t>მოტორული/არამოტორული: </a:t>
            </a:r>
            <a:r>
              <a:rPr lang="ka-GE" sz="1050" dirty="0" smtClean="0">
                <a:solidFill>
                  <a:schemeClr val="tx1">
                    <a:lumMod val="95000"/>
                    <a:lumOff val="5000"/>
                  </a:schemeClr>
                </a:solidFill>
              </a:rPr>
              <a:t>ფოკალური შეტევა შენახული ან შეცვლილი ცნობიერებით, შესაძლებელია შემდგომ სუბკლასიფიცირდეს მოტორულ და არამოტორულ სიპმტომებად. ფოკალური გულყრა ასევე, შესაძლებელია, დაიყოს მოტორულად ან არამოტორულად როდესაც მისი მახასიათებლების აღწერისას ცნობიერების დონის მითითება ვერ ხერხდება. მაგალითად: ფოკალური ტონური გულყრა.</a:t>
            </a:r>
          </a:p>
          <a:p>
            <a:pPr marL="228600" indent="-228600">
              <a:buFont typeface="+mj-lt"/>
              <a:buAutoNum type="arabicPeriod"/>
            </a:pPr>
            <a:r>
              <a:rPr lang="ka-GE" sz="1050" b="1" dirty="0" smtClean="0">
                <a:solidFill>
                  <a:schemeClr val="tx1">
                    <a:lumMod val="95000"/>
                    <a:lumOff val="5000"/>
                  </a:schemeClr>
                </a:solidFill>
              </a:rPr>
              <a:t>არასავალდებულო ტერმინები</a:t>
            </a:r>
            <a:r>
              <a:rPr lang="ka-GE" sz="1050" dirty="0" smtClean="0">
                <a:solidFill>
                  <a:schemeClr val="tx1">
                    <a:lumMod val="95000"/>
                    <a:lumOff val="5000"/>
                  </a:schemeClr>
                </a:solidFill>
              </a:rPr>
              <a:t>: ტერმინები, როგორიცაა მოტორული ან არამოტორული, შეიძლება  არ გამოვიყენოთ თუ გულყრის ტიპი სხვა სიმპტომებითაა განსაზღვრული (მაგ. ავტონომიური, სენსორული და სხვა სიმპტომები).</a:t>
            </a:r>
          </a:p>
          <a:p>
            <a:pPr marL="228600" indent="-228600">
              <a:buFont typeface="+mj-lt"/>
              <a:buAutoNum type="arabicPeriod"/>
            </a:pPr>
            <a:r>
              <a:rPr lang="ka-GE" sz="1050" b="1" dirty="0" smtClean="0">
                <a:solidFill>
                  <a:schemeClr val="tx1">
                    <a:lumMod val="95000"/>
                    <a:lumOff val="5000"/>
                  </a:schemeClr>
                </a:solidFill>
              </a:rPr>
              <a:t>დამატებითი მონაცემები</a:t>
            </a:r>
            <a:r>
              <a:rPr lang="ka-GE" sz="1050" dirty="0" smtClean="0">
                <a:solidFill>
                  <a:schemeClr val="tx1">
                    <a:lumMod val="95000"/>
                    <a:lumOff val="5000"/>
                  </a:schemeClr>
                </a:solidFill>
              </a:rPr>
              <a:t>:  გულყრის ტიპის პირველი ნიშნების საფუძველზე კლასიფიცირების შემდეგ, შესაძლებელია, აღწეროთ გულყრის სხვა მახასიათებლები თავისუფალი ტექსტის სახით. ეს მახასიათებლები არ ცვლის გულყრის კლასიფიცირებულ ტიპს მაგრამ იძლევა დამატებით ინფორმაციას. მაგ: ფოკალური გულყრა ემოციური  სიმპტომებით,  თანდართული მარჯვენა მხრის ტონური დაჭიმვით და ჰიპერვენტილაციით.</a:t>
            </a:r>
          </a:p>
          <a:p>
            <a:pPr marL="228600" indent="-228600">
              <a:buFont typeface="+mj-lt"/>
              <a:buAutoNum type="arabicPeriod"/>
            </a:pPr>
            <a:r>
              <a:rPr lang="ka-GE" sz="1050" b="1" dirty="0" smtClean="0">
                <a:solidFill>
                  <a:schemeClr val="tx1">
                    <a:lumMod val="95000"/>
                    <a:lumOff val="5000"/>
                  </a:schemeClr>
                </a:solidFill>
              </a:rPr>
              <a:t>ბილატერალური</a:t>
            </a:r>
            <a:r>
              <a:rPr lang="ka-GE" sz="1050" dirty="0" smtClean="0">
                <a:solidFill>
                  <a:schemeClr val="tx1">
                    <a:lumMod val="95000"/>
                    <a:lumOff val="5000"/>
                  </a:schemeClr>
                </a:solidFill>
              </a:rPr>
              <a:t> - გენერალიზებულის ნაცვლად : ტერმინი “ბილატერალური ტონურ-კლონური” გამოხატავს ორივე ჰემისფეროს ჩართულობას შეტევის  მიმდინარეობის პროცესში , ხოლო “გენერალიზებული” - თავიდანვე გულყრების აღმოცენებას ერთდროულად ორივე ჰემისფეროდან.</a:t>
            </a:r>
          </a:p>
          <a:p>
            <a:pPr marL="228600" indent="-228600">
              <a:buFont typeface="+mj-lt"/>
              <a:buAutoNum type="arabicPeriod"/>
            </a:pPr>
            <a:r>
              <a:rPr lang="ka-GE" sz="1050" b="1" dirty="0" smtClean="0">
                <a:solidFill>
                  <a:schemeClr val="tx1">
                    <a:lumMod val="95000"/>
                    <a:lumOff val="5000"/>
                  </a:schemeClr>
                </a:solidFill>
              </a:rPr>
              <a:t>ატიპური აბსანსი</a:t>
            </a:r>
            <a:r>
              <a:rPr lang="ka-GE" sz="1050" dirty="0" smtClean="0">
                <a:solidFill>
                  <a:schemeClr val="tx1">
                    <a:lumMod val="95000"/>
                    <a:lumOff val="5000"/>
                  </a:schemeClr>
                </a:solidFill>
              </a:rPr>
              <a:t>: აბსანსი ატიპურია, თუ მისი საწყისი და დასასრული თანდათანობითია, გამოხატულია ტონუსის ცვ;ლილებები და ეეგ-ზე ფიქსირდება პიკ-ტალღოვანი აქტივობა სიხშირით &lt;3წმ.  </a:t>
            </a:r>
          </a:p>
          <a:p>
            <a:pPr marL="228600" indent="-228600">
              <a:buFont typeface="+mj-lt"/>
              <a:buAutoNum type="arabicPeriod"/>
            </a:pPr>
            <a:r>
              <a:rPr lang="ka-GE" sz="1050" b="1" dirty="0" smtClean="0">
                <a:solidFill>
                  <a:schemeClr val="tx1">
                    <a:lumMod val="95000"/>
                    <a:lumOff val="5000"/>
                  </a:schemeClr>
                </a:solidFill>
              </a:rPr>
              <a:t>კლონური-მიოკლონურის ნაცვლად</a:t>
            </a:r>
            <a:r>
              <a:rPr lang="ka-GE" sz="1050" dirty="0" smtClean="0">
                <a:solidFill>
                  <a:schemeClr val="tx1">
                    <a:lumMod val="95000"/>
                    <a:lumOff val="5000"/>
                  </a:schemeClr>
                </a:solidFill>
              </a:rPr>
              <a:t>: კლონური გამოხატავს  რიტმულ, რეგულარულ და შენარჩუნებად შეკრთომებს, ხოლო მიოკლონური - რეგულარულ  არაშენარჩუნებად შეკრთომებს.</a:t>
            </a:r>
          </a:p>
          <a:p>
            <a:pPr marL="228600" indent="-228600">
              <a:buFont typeface="+mj-lt"/>
              <a:buAutoNum type="arabicPeriod"/>
            </a:pPr>
            <a:r>
              <a:rPr lang="ka-GE" sz="1050" b="1" dirty="0" smtClean="0">
                <a:solidFill>
                  <a:schemeClr val="tx1">
                    <a:lumMod val="95000"/>
                    <a:lumOff val="5000"/>
                  </a:schemeClr>
                </a:solidFill>
              </a:rPr>
              <a:t>ქუთუთოების მიოკლონია</a:t>
            </a:r>
            <a:r>
              <a:rPr lang="ka-GE" sz="1050" dirty="0" smtClean="0">
                <a:solidFill>
                  <a:schemeClr val="tx1">
                    <a:lumMod val="95000"/>
                    <a:lumOff val="5000"/>
                  </a:schemeClr>
                </a:solidFill>
              </a:rPr>
              <a:t>: არის აბსანსი ქუთუთოების მიოკლონიით, რომელიც მიმდინარეობს ქუთუთოების სწრაფი შეკრთომებით ზემოთა მიმართულებით.</a:t>
            </a:r>
          </a:p>
        </p:txBody>
      </p:sp>
    </p:spTree>
    <p:extLst>
      <p:ext uri="{BB962C8B-B14F-4D97-AF65-F5344CB8AC3E}">
        <p14:creationId xmlns:p14="http://schemas.microsoft.com/office/powerpoint/2010/main" val="1451104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5436096" cy="400110"/>
          </a:xfrm>
          <a:prstGeom prst="rect">
            <a:avLst/>
          </a:prstGeom>
          <a:solidFill>
            <a:schemeClr val="accent3">
              <a:lumMod val="50000"/>
            </a:schemeClr>
          </a:solidFill>
        </p:spPr>
        <p:txBody>
          <a:bodyPr wrap="square" rtlCol="0">
            <a:spAutoFit/>
          </a:bodyPr>
          <a:lstStyle/>
          <a:p>
            <a:r>
              <a:rPr lang="ka-GE" sz="2000" b="1" dirty="0" smtClean="0">
                <a:ln w="18415" cmpd="sng">
                  <a:solidFill>
                    <a:srgbClr val="FFFFFF"/>
                  </a:solidFill>
                  <a:prstDash val="solid"/>
                </a:ln>
                <a:solidFill>
                  <a:srgbClr val="FFFFFF"/>
                </a:solidFill>
              </a:rPr>
              <a:t>ეპილეფსიის საერთაშორისო ლიგის პოზიცია</a:t>
            </a:r>
            <a:endParaRPr lang="en-US" sz="2000" b="1" dirty="0">
              <a:ln w="18415" cmpd="sng">
                <a:solidFill>
                  <a:srgbClr val="FFFFFF"/>
                </a:solidFill>
                <a:prstDash val="solid"/>
              </a:ln>
              <a:solidFill>
                <a:srgbClr val="FFFFFF"/>
              </a:solidFill>
            </a:endParaRPr>
          </a:p>
        </p:txBody>
      </p:sp>
      <p:sp>
        <p:nvSpPr>
          <p:cNvPr id="9" name="TextBox 8"/>
          <p:cNvSpPr txBox="1"/>
          <p:nvPr/>
        </p:nvSpPr>
        <p:spPr>
          <a:xfrm>
            <a:off x="0" y="332656"/>
            <a:ext cx="9144000" cy="1938992"/>
          </a:xfrm>
          <a:prstGeom prst="rect">
            <a:avLst/>
          </a:prstGeom>
          <a:noFill/>
        </p:spPr>
        <p:txBody>
          <a:bodyPr wrap="square" rtlCol="0">
            <a:spAutoFit/>
          </a:bodyPr>
          <a:lstStyle/>
          <a:p>
            <a:pPr algn="ctr"/>
            <a:r>
              <a:rPr lang="ka-GE" sz="2000" b="1" dirty="0" smtClean="0">
                <a:effectLst>
                  <a:outerShdw blurRad="38100" dist="38100" dir="2700000" algn="tl">
                    <a:srgbClr val="000000">
                      <a:alpha val="43137"/>
                    </a:srgbClr>
                  </a:outerShdw>
                </a:effectLst>
              </a:rPr>
              <a:t>ეპილაფსიასთან ბრძოლის საერთაშორისო ლიგის</a:t>
            </a:r>
            <a:endParaRPr lang="en-US" sz="2000" b="1" dirty="0" smtClean="0">
              <a:effectLst>
                <a:outerShdw blurRad="38100" dist="38100" dir="2700000" algn="tl">
                  <a:srgbClr val="000000">
                    <a:alpha val="43137"/>
                  </a:srgbClr>
                </a:outerShdw>
              </a:effectLst>
            </a:endParaRPr>
          </a:p>
          <a:p>
            <a:pPr algn="ctr"/>
            <a:r>
              <a:rPr lang="ka-GE" sz="2000" b="1" dirty="0" smtClean="0">
                <a:effectLst>
                  <a:outerShdw blurRad="38100" dist="38100" dir="2700000" algn="tl">
                    <a:srgbClr val="000000">
                      <a:alpha val="43137"/>
                    </a:srgbClr>
                  </a:outerShdw>
                </a:effectLst>
              </a:rPr>
              <a:t>გულყრის ტიპების 2017 წლის</a:t>
            </a:r>
            <a:r>
              <a:rPr lang="en-US" sz="2000" b="1" dirty="0" smtClean="0">
                <a:effectLst>
                  <a:outerShdw blurRad="38100" dist="38100" dir="2700000" algn="tl">
                    <a:srgbClr val="000000">
                      <a:alpha val="43137"/>
                    </a:srgbClr>
                  </a:outerShdw>
                </a:effectLst>
              </a:rPr>
              <a:t> </a:t>
            </a:r>
            <a:r>
              <a:rPr lang="ka-GE" sz="2000" b="1" dirty="0" smtClean="0">
                <a:effectLst>
                  <a:outerShdw blurRad="38100" dist="38100" dir="2700000" algn="tl">
                    <a:srgbClr val="000000">
                      <a:alpha val="43137"/>
                    </a:srgbClr>
                  </a:outerShdw>
                </a:effectLst>
              </a:rPr>
              <a:t>კლასიფიკაციის სახელმძღვანელო</a:t>
            </a:r>
          </a:p>
          <a:p>
            <a:pPr algn="ctr"/>
            <a:r>
              <a:rPr lang="ka-GE" sz="2000" b="1" dirty="0" smtClean="0">
                <a:effectLst>
                  <a:outerShdw blurRad="38100" dist="38100" dir="2700000" algn="tl">
                    <a:srgbClr val="000000">
                      <a:alpha val="43137"/>
                    </a:srgbClr>
                  </a:outerShdw>
                </a:effectLst>
              </a:rPr>
              <a:t>ინსტრუქცია </a:t>
            </a:r>
          </a:p>
          <a:p>
            <a:pPr algn="ctr"/>
            <a:r>
              <a:rPr lang="ka-GE" sz="1100" b="1" dirty="0" smtClean="0">
                <a:effectLst>
                  <a:outerShdw blurRad="38100" dist="38100" dir="2700000" algn="tl">
                    <a:srgbClr val="000000">
                      <a:alpha val="43137"/>
                    </a:srgbClr>
                  </a:outerShdw>
                </a:effectLst>
              </a:rPr>
              <a:t>რობერტ ს. ფიშერი, ჯ. ჰელენ კროსი, ქეროლ დ’სოუზა, ჟაკლინ ა. ფრენჩი, შერილ რ. ჰაუტი, ნორიმიში ჰიგურაში, ედუარდ ჰირხი, ფლორ ე. იანსენი, ლივენ ლაგა, სოლომონ ლ. მოსჰე, ჯუკა პელტოლა, ელიან რულეტ პერესი, ინგრიდ ე. შეფერი, ანდრეას შულცე-ბონაჯი, ერნესტ სომერვილი, მაიკლს სპერლინგი, ელზა მერცია იაკუბიანი, სამერ მ. ზუბერი</a:t>
            </a:r>
          </a:p>
          <a:p>
            <a:pPr algn="ctr"/>
            <a:r>
              <a:rPr lang="en-US" sz="1200" i="1" dirty="0" err="1" smtClean="0">
                <a:latin typeface="Sylfaen" pitchFamily="18" charset="0"/>
              </a:rPr>
              <a:t>Epilepsia</a:t>
            </a:r>
            <a:r>
              <a:rPr lang="en-US" sz="1200" i="1" dirty="0" smtClean="0">
                <a:latin typeface="Sylfaen" pitchFamily="18" charset="0"/>
              </a:rPr>
              <a:t>, **(*):1-12, 2017</a:t>
            </a:r>
          </a:p>
          <a:p>
            <a:pPr algn="ctr"/>
            <a:r>
              <a:rPr lang="en-US" sz="1200" dirty="0" err="1" smtClean="0">
                <a:latin typeface="Sylfaen" pitchFamily="18" charset="0"/>
              </a:rPr>
              <a:t>Doi</a:t>
            </a:r>
            <a:r>
              <a:rPr lang="en-US" sz="1200" dirty="0" smtClean="0">
                <a:latin typeface="Sylfaen" pitchFamily="18" charset="0"/>
              </a:rPr>
              <a:t>: 10.1111/epi.13671</a:t>
            </a:r>
            <a:endParaRPr lang="ka-GE" sz="1200" dirty="0" smtClean="0">
              <a:latin typeface="Sylfaen" pitchFamily="18" charset="0"/>
            </a:endParaRPr>
          </a:p>
        </p:txBody>
      </p:sp>
      <p:graphicFrame>
        <p:nvGraphicFramePr>
          <p:cNvPr id="6" name="Table 5"/>
          <p:cNvGraphicFramePr>
            <a:graphicFrameLocks noGrp="1"/>
          </p:cNvGraphicFramePr>
          <p:nvPr/>
        </p:nvGraphicFramePr>
        <p:xfrm>
          <a:off x="0" y="2276872"/>
          <a:ext cx="9144000" cy="2388671"/>
        </p:xfrm>
        <a:graphic>
          <a:graphicData uri="http://schemas.openxmlformats.org/drawingml/2006/table">
            <a:tbl>
              <a:tblPr firstRow="1" bandRow="1">
                <a:tableStyleId>{5940675A-B579-460E-94D1-54222C63F5DA}</a:tableStyleId>
              </a:tblPr>
              <a:tblGrid>
                <a:gridCol w="1468999"/>
                <a:gridCol w="7675001"/>
              </a:tblGrid>
              <a:tr h="414311">
                <a:tc>
                  <a:txBody>
                    <a:bodyPr/>
                    <a:lstStyle/>
                    <a:p>
                      <a:r>
                        <a:rPr lang="ka-GE" sz="900" b="1" dirty="0" smtClean="0"/>
                        <a:t>ტიპური აბსანსი</a:t>
                      </a:r>
                      <a:endParaRPr lang="en-US" sz="900" b="1" dirty="0"/>
                    </a:p>
                  </a:txBody>
                  <a:tcP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r>
                        <a:rPr lang="ka-GE" sz="700" dirty="0"/>
                        <a:t>უეცარი დასაწყისით,  უკვე დაწყებული აქტივობის შეწყვეტა, გარინდება,შესაძლოა თვალის კაკლების  ხანმოკლე  ზემოთ დევიაცია, შეტევის დროს პაციენტს არ შეუძლია პასუხის გაცემა,ხანგრძლივობა რამდენიმე  წამიდან ნახევარ წუთამდე ცნობიერების სწრაფი აღდგენით, ყოველთვის არა, მაგრამ ხშირად შეტევის დროს ეეგ წარმოდგენილია გენერალიზებული ეპილეფსიური განტვირთვებით. აბსანსი წარმოადგენს გულყრას გენერალიზებული საწყისით. აბსანსი არ არის იდენტური გარინდების, ვინაიდან გარინდება შესაძლოა იყოს ფოკალური გულყრის შემადგენელი ნაწილი.</a:t>
                      </a:r>
                      <a:endParaRPr lang="en-US" sz="1200" dirty="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tcPr>
                </a:tc>
              </a:tr>
              <a:tr h="236749">
                <a:tc>
                  <a:txBody>
                    <a:bodyPr/>
                    <a:lstStyle/>
                    <a:p>
                      <a:r>
                        <a:rPr lang="ka-GE" sz="900" b="1" dirty="0" smtClean="0"/>
                        <a:t>ატიპური აბსანსი</a:t>
                      </a:r>
                      <a:endParaRPr lang="en-US" sz="900" b="1"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r>
                        <a:rPr lang="ka-GE" sz="700"/>
                        <a:t>აბსანსი, რომლის დროსაცტონუსური ცვლილებები მეტად  არის  გამოხატული ვიდრე ტიპიურის აბსანსის შემთხვევაში და/ან საწყისი და დასასრული არ არის ისეთი უეცარი; ხშირად თანხლებულია  ნელი, არარეგულარული გენერალიზებული პიკ-ტალღოვანი აქტივობით ეეგ-ზე</a:t>
                      </a:r>
                      <a:endParaRPr lang="en-US" sz="120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36749">
                <a:tc>
                  <a:txBody>
                    <a:bodyPr/>
                    <a:lstStyle/>
                    <a:p>
                      <a:r>
                        <a:rPr lang="ka-GE" sz="900" b="1" dirty="0" smtClean="0"/>
                        <a:t>შეჩერება</a:t>
                      </a:r>
                      <a:r>
                        <a:rPr lang="en-US" sz="900" b="1" dirty="0" smtClean="0"/>
                        <a:t>/</a:t>
                      </a:r>
                      <a:r>
                        <a:rPr lang="ka-GE" sz="900" b="1" dirty="0" smtClean="0"/>
                        <a:t>გარინდება</a:t>
                      </a:r>
                      <a:endParaRPr lang="en-US" sz="900" b="1"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r>
                        <a:rPr lang="ka-GE" sz="700" dirty="0"/>
                        <a:t>იხ. ქცევის შეჩერება</a:t>
                      </a:r>
                      <a:endParaRPr lang="en-US" sz="1200" dirty="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36749">
                <a:tc>
                  <a:txBody>
                    <a:bodyPr/>
                    <a:lstStyle/>
                    <a:p>
                      <a:r>
                        <a:rPr lang="ka-GE" sz="900" b="1" dirty="0" smtClean="0"/>
                        <a:t>ატონური</a:t>
                      </a:r>
                      <a:endParaRPr lang="en-US" sz="900" b="1" dirty="0">
                        <a:solidFill>
                          <a:schemeClr val="tx1">
                            <a:lumMod val="95000"/>
                            <a:lumOff val="5000"/>
                          </a:schemeClr>
                        </a:solidFill>
                      </a:endParaRPr>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r>
                        <a:rPr lang="ka-GE" sz="700"/>
                        <a:t>კუნთთა ტონუსის უეცარი დაკარგვა ან დაქვეითება, რაც არ არის წინსწრებული დაახლოებით 1-2 წამის ხანგრძლივობის მიოკლონური ან ტონური კომპონენტით; შესაძლოა აღინიშნოს თავის, ქვედაყბის, ტორსის ან კიდურების მუსკულატურაში</a:t>
                      </a:r>
                      <a:endParaRPr lang="en-US" sz="120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36749">
                <a:tc>
                  <a:txBody>
                    <a:bodyPr/>
                    <a:lstStyle/>
                    <a:p>
                      <a:r>
                        <a:rPr lang="ka-GE" sz="900" b="1" dirty="0" smtClean="0"/>
                        <a:t>ავტომატიზმი</a:t>
                      </a:r>
                      <a:endParaRPr lang="en-US" sz="900" b="1" dirty="0">
                        <a:solidFill>
                          <a:schemeClr val="tx1">
                            <a:lumMod val="95000"/>
                            <a:lumOff val="5000"/>
                          </a:schemeClr>
                        </a:solidFill>
                      </a:endParaRPr>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r>
                        <a:rPr lang="ka-GE" sz="700" dirty="0"/>
                        <a:t>მეტ-ნაკლებად კოორდინირებული მოტორული აქტივობა, რომელიც გვხვდება კოგნიციის შეცვლისას, და ხშირად, მაგრამ არა ყოველთვის, პაციენტს აღენიშნება  ამნეზია. ხშირად წარმოდგენილია ნებითი მოძრაობით და შესაძლოა პრეიქტალური მოძრაობის გაგრძელებას წარმოადგენდეს</a:t>
                      </a:r>
                      <a:endParaRPr lang="en-US" sz="1200" dirty="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36749">
                <a:tc>
                  <a:txBody>
                    <a:bodyPr/>
                    <a:lstStyle/>
                    <a:p>
                      <a:r>
                        <a:rPr lang="ka-GE" sz="900" b="1" dirty="0" smtClean="0"/>
                        <a:t>ავტონომიური</a:t>
                      </a:r>
                      <a:endParaRPr lang="en-US" sz="900" b="1" dirty="0">
                        <a:solidFill>
                          <a:schemeClr val="tx1">
                            <a:lumMod val="95000"/>
                            <a:lumOff val="5000"/>
                          </a:schemeClr>
                        </a:solidFill>
                      </a:endParaRPr>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r>
                        <a:rPr lang="ka-GE" sz="700"/>
                        <a:t>ავტონომიური ნერვული სიტემის ფუნქციის ცვლილება, რაც შეიძლება მოიცავდეს კარდიოვასკულურ, გუგის, გასტროინტესტინულ, სუდომოტორულ, ვაზომოტორულ, თერმორეგულაციურ სიმპტომებს</a:t>
                      </a:r>
                      <a:endParaRPr lang="en-US" sz="120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36749">
                <a:tc>
                  <a:txBody>
                    <a:bodyPr/>
                    <a:lstStyle/>
                    <a:p>
                      <a:r>
                        <a:rPr lang="ka-GE" sz="900" b="1" dirty="0" smtClean="0"/>
                        <a:t>აურა</a:t>
                      </a:r>
                      <a:endParaRPr lang="ka-GE" sz="900" b="1" dirty="0" smtClean="0">
                        <a:solidFill>
                          <a:schemeClr val="tx1">
                            <a:lumMod val="95000"/>
                            <a:lumOff val="5000"/>
                          </a:schemeClr>
                        </a:solidFill>
                      </a:endParaRPr>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r>
                        <a:rPr lang="ka-GE" sz="700" dirty="0"/>
                        <a:t>სუბიექტური იქტალური ფენომენი მოცემულ პაციენტში, რაც უშუალოდ წინ უსწრებს გულყრას </a:t>
                      </a:r>
                      <a:endParaRPr lang="en-US" sz="1200" dirty="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367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sz="900" b="1" dirty="0" smtClean="0"/>
                        <a:t>ცნობიერება</a:t>
                      </a:r>
                      <a:endParaRPr lang="en-US" sz="900" b="1" dirty="0" smtClean="0">
                        <a:solidFill>
                          <a:schemeClr val="tx1">
                            <a:lumMod val="95000"/>
                            <a:lumOff val="5000"/>
                          </a:schemeClr>
                        </a:solidFill>
                      </a:endParaRPr>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r>
                        <a:rPr lang="ka-GE" sz="700"/>
                        <a:t>საკუთარი თავის ან გარემოს აღქმა</a:t>
                      </a:r>
                      <a:endParaRPr lang="en-US" sz="120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04708">
                <a:tc>
                  <a:txBody>
                    <a:bodyPr/>
                    <a:lstStyle/>
                    <a:p>
                      <a:r>
                        <a:rPr lang="ka-GE" sz="900" b="1" dirty="0" smtClean="0"/>
                        <a:t>ბილატერალური</a:t>
                      </a:r>
                      <a:endParaRPr lang="en-US" sz="900" b="1" dirty="0">
                        <a:solidFill>
                          <a:schemeClr val="tx1">
                            <a:lumMod val="95000"/>
                            <a:lumOff val="5000"/>
                          </a:schemeClr>
                        </a:solidFill>
                      </a:endParaRPr>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tcPr>
                </a:tc>
                <a:tc>
                  <a:txBody>
                    <a:bodyPr/>
                    <a:lstStyle/>
                    <a:p>
                      <a:pPr marL="0" marR="0">
                        <a:spcBef>
                          <a:spcPts val="0"/>
                        </a:spcBef>
                        <a:spcAft>
                          <a:spcPts val="0"/>
                        </a:spcAft>
                      </a:pPr>
                      <a:r>
                        <a:rPr lang="ka-GE" sz="700" dirty="0"/>
                        <a:t>ორივე - მარჯვენა და მარცხენა მხარე, თუმცა ბილატერალური გულყრის მანიფესტაცია შესაძლოა იყოს სიმეტრიული ან ასიმეტრიული</a:t>
                      </a:r>
                      <a:endParaRPr lang="en-US" sz="1200" dirty="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r>
            </a:tbl>
          </a:graphicData>
        </a:graphic>
      </p:graphicFrame>
      <p:sp>
        <p:nvSpPr>
          <p:cNvPr id="7" name="TextBox 6"/>
          <p:cNvSpPr txBox="1"/>
          <p:nvPr/>
        </p:nvSpPr>
        <p:spPr>
          <a:xfrm>
            <a:off x="107504" y="1988840"/>
            <a:ext cx="5688632" cy="276999"/>
          </a:xfrm>
          <a:prstGeom prst="rect">
            <a:avLst/>
          </a:prstGeom>
          <a:noFill/>
        </p:spPr>
        <p:txBody>
          <a:bodyPr wrap="square" rtlCol="0">
            <a:spAutoFit/>
          </a:bodyPr>
          <a:lstStyle/>
          <a:p>
            <a:r>
              <a:rPr lang="ka-GE" sz="1200" b="1" dirty="0" smtClean="0"/>
              <a:t>ცხრილი 2. ძირითადი ტერმინები</a:t>
            </a:r>
            <a:endParaRPr lang="en-US" sz="1200" b="1" dirty="0"/>
          </a:p>
        </p:txBody>
      </p:sp>
      <p:graphicFrame>
        <p:nvGraphicFramePr>
          <p:cNvPr id="12" name="Table 11"/>
          <p:cNvGraphicFramePr>
            <a:graphicFrameLocks noGrp="1"/>
          </p:cNvGraphicFramePr>
          <p:nvPr/>
        </p:nvGraphicFramePr>
        <p:xfrm>
          <a:off x="0" y="4653136"/>
          <a:ext cx="9144000" cy="2119218"/>
        </p:xfrm>
        <a:graphic>
          <a:graphicData uri="http://schemas.openxmlformats.org/drawingml/2006/table">
            <a:tbl>
              <a:tblPr firstRow="1" bandRow="1">
                <a:tableStyleId>{5940675A-B579-460E-94D1-54222C63F5DA}</a:tableStyleId>
              </a:tblPr>
              <a:tblGrid>
                <a:gridCol w="1475656"/>
                <a:gridCol w="7668344"/>
              </a:tblGrid>
              <a:tr h="216024">
                <a:tc>
                  <a:txBody>
                    <a:bodyPr/>
                    <a:lstStyle/>
                    <a:p>
                      <a:r>
                        <a:rPr lang="ka-GE" sz="900" b="1" dirty="0" smtClean="0"/>
                        <a:t>კლონური</a:t>
                      </a:r>
                      <a:endParaRPr lang="en-US" sz="900" b="1" dirty="0"/>
                    </a:p>
                  </a:txBody>
                  <a:tcP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endParaRPr lang="ka-GE" sz="700" dirty="0" smtClean="0"/>
                    </a:p>
                    <a:p>
                      <a:pPr marL="0" marR="0">
                        <a:spcBef>
                          <a:spcPts val="0"/>
                        </a:spcBef>
                        <a:spcAft>
                          <a:spcPts val="0"/>
                        </a:spcAft>
                      </a:pPr>
                      <a:r>
                        <a:rPr lang="ka-GE" sz="700" dirty="0" smtClean="0"/>
                        <a:t>შეკრთომები</a:t>
                      </a:r>
                      <a:r>
                        <a:rPr lang="ka-GE" sz="700" dirty="0"/>
                        <a:t>, სიმეტრიული ან ასიმეტრიული, რეგულარული გამეორებადობით და მოიცავს ერთი და იმავე  ჯგუფის კუნთებს</a:t>
                      </a:r>
                      <a:endParaRPr lang="en-US" sz="1200" dirty="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tcPr>
                </a:tc>
              </a:tr>
              <a:tr h="203448">
                <a:tc>
                  <a:txBody>
                    <a:bodyPr/>
                    <a:lstStyle/>
                    <a:p>
                      <a:r>
                        <a:rPr lang="ka-GE" sz="900" b="1" dirty="0" smtClean="0"/>
                        <a:t>კოგნიტური</a:t>
                      </a:r>
                      <a:endParaRPr lang="en-US" sz="900" b="1"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endParaRPr lang="ka-GE" sz="700" dirty="0" smtClean="0"/>
                    </a:p>
                    <a:p>
                      <a:pPr marL="0" marR="0">
                        <a:spcBef>
                          <a:spcPts val="0"/>
                        </a:spcBef>
                        <a:spcAft>
                          <a:spcPts val="0"/>
                        </a:spcAft>
                      </a:pPr>
                      <a:r>
                        <a:rPr lang="ka-GE" sz="700" dirty="0" smtClean="0"/>
                        <a:t>აღნიშნავს  </a:t>
                      </a:r>
                      <a:r>
                        <a:rPr lang="ka-GE" sz="700" dirty="0"/>
                        <a:t>აზროვნებას და უმაღლესი კორტიკულ ფუნქციებს, როგორებიცაა მეტყველება, სივრცის აღქმა, მეხსიერება და პრაქსისი. ადრე გამოიყენებოდა ტერმინი: ფსიქიკური</a:t>
                      </a:r>
                      <a:endParaRPr lang="en-US" sz="1200" dirty="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30744">
                <a:tc>
                  <a:txBody>
                    <a:bodyPr/>
                    <a:lstStyle/>
                    <a:p>
                      <a:r>
                        <a:rPr lang="ka-GE" sz="900" b="1" dirty="0" smtClean="0"/>
                        <a:t>ცნობიერება</a:t>
                      </a:r>
                      <a:endParaRPr lang="en-US" sz="900" b="1"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endParaRPr lang="ka-GE" sz="700" dirty="0" smtClean="0"/>
                    </a:p>
                    <a:p>
                      <a:pPr marL="0" marR="0">
                        <a:spcBef>
                          <a:spcPts val="0"/>
                        </a:spcBef>
                        <a:spcAft>
                          <a:spcPts val="0"/>
                        </a:spcAft>
                      </a:pPr>
                      <a:r>
                        <a:rPr lang="ka-GE" sz="700" dirty="0" smtClean="0"/>
                        <a:t>აღქმის </a:t>
                      </a:r>
                      <a:r>
                        <a:rPr lang="ka-GE" sz="700" dirty="0"/>
                        <a:t>სუბიექტური და ობიექტური ასპექტები, რაც მოიცავს: საკუთარი თავის, როგორც ცალკე ინდივიდის აღქმას, მეხსიერების და პასუხისმგებლობის უნარს</a:t>
                      </a:r>
                      <a:endParaRPr lang="en-US" sz="1200" dirty="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17794">
                <a:tc>
                  <a:txBody>
                    <a:bodyPr/>
                    <a:lstStyle/>
                    <a:p>
                      <a:r>
                        <a:rPr lang="ka-GE" sz="900" b="1" dirty="0" smtClean="0"/>
                        <a:t>ტირილი</a:t>
                      </a:r>
                      <a:endParaRPr lang="en-US" sz="900" b="1"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endParaRPr lang="ka-GE" sz="700" dirty="0" smtClean="0"/>
                    </a:p>
                    <a:p>
                      <a:pPr marL="0" marR="0">
                        <a:spcBef>
                          <a:spcPts val="0"/>
                        </a:spcBef>
                        <a:spcAft>
                          <a:spcPts val="0"/>
                        </a:spcAft>
                      </a:pPr>
                      <a:r>
                        <a:rPr lang="ka-GE" sz="700" dirty="0" smtClean="0"/>
                        <a:t>ტირილის </a:t>
                      </a:r>
                      <a:r>
                        <a:rPr lang="ka-GE" sz="700" dirty="0"/>
                        <a:t>აღმოცენება, რაც შესაძლოა შეუღლებული იყოს მოწყენილობასთან</a:t>
                      </a:r>
                      <a:endParaRPr lang="en-US" sz="1200" dirty="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17794">
                <a:tc>
                  <a:txBody>
                    <a:bodyPr/>
                    <a:lstStyle/>
                    <a:p>
                      <a:r>
                        <a:rPr lang="ka-GE" sz="900" b="1" dirty="0" smtClean="0"/>
                        <a:t>დისტონური</a:t>
                      </a:r>
                      <a:endParaRPr lang="en-US" sz="900" b="1"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endParaRPr lang="ka-GE" sz="700" dirty="0" smtClean="0"/>
                    </a:p>
                    <a:p>
                      <a:pPr marL="0" marR="0">
                        <a:spcBef>
                          <a:spcPts val="0"/>
                        </a:spcBef>
                        <a:spcAft>
                          <a:spcPts val="0"/>
                        </a:spcAft>
                      </a:pPr>
                      <a:r>
                        <a:rPr lang="ka-GE" sz="700" dirty="0" smtClean="0"/>
                        <a:t>აგონისტ </a:t>
                      </a:r>
                      <a:r>
                        <a:rPr lang="ka-GE" sz="700" dirty="0"/>
                        <a:t>და ანტაგონისტ კუნთთა ერთდროული შენარჩუნებული შეკუმშვა, რაც აპირობადებს ათეტოიდურ ან გრეხვით მოძრაობებს, რაც იწვევს არანორმულ პოზას</a:t>
                      </a:r>
                      <a:endParaRPr lang="en-US" sz="1200" dirty="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17794">
                <a:tc>
                  <a:txBody>
                    <a:bodyPr/>
                    <a:lstStyle/>
                    <a:p>
                      <a:r>
                        <a:rPr lang="ka-GE" sz="900" b="1" dirty="0" smtClean="0"/>
                        <a:t>ემოციური გულყრა</a:t>
                      </a:r>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endParaRPr lang="ka-GE" sz="700" dirty="0" smtClean="0"/>
                    </a:p>
                    <a:p>
                      <a:pPr marL="0" marR="0">
                        <a:spcBef>
                          <a:spcPts val="0"/>
                        </a:spcBef>
                        <a:spcAft>
                          <a:spcPts val="0"/>
                        </a:spcAft>
                      </a:pPr>
                      <a:r>
                        <a:rPr lang="ka-GE" sz="700" dirty="0" smtClean="0"/>
                        <a:t>შეტევა</a:t>
                      </a:r>
                      <a:r>
                        <a:rPr lang="ka-GE" sz="700" dirty="0"/>
                        <a:t>, რომელიც წარმოდგენილია ან იწყება ემოციური ნიშნებით, როგორიცაა შიში, სიხარული ან ეიფორია,, სიცილი (გელასტიური) ან ტირილი (დაკრისტული)</a:t>
                      </a:r>
                      <a:endParaRPr lang="en-US" sz="1200" dirty="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17794">
                <a:tc>
                  <a:txBody>
                    <a:bodyPr/>
                    <a:lstStyle/>
                    <a:p>
                      <a:r>
                        <a:rPr lang="ka-GE" sz="900" b="1" dirty="0" smtClean="0"/>
                        <a:t>ეპილეფსიური სპაზმი</a:t>
                      </a:r>
                      <a:endParaRPr lang="en-US" sz="900" b="1"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r>
                        <a:rPr lang="ka-GE" sz="700"/>
                        <a:t>კიდურების და ტორსის პროქსიმალური ჯგუფის კუნთების უეცარი ფლექსია, ექსტენზია ან ექსტენზია-ფლექსია, რაც მეტად გახანგრძლივებულია, ვიდრე მიოკლონია, მაგრამ  ნაკლებად, ვიდრე ტონური შეკუმშვა; შესაძლოა აღინიშნოს ლოკალური ფორმები: გრიმასა, თავის ჩაქინდვრა,  თვალის კაკლების შეუმჩნეველი მოძრაობა. ეპილეფსიური სპაზმები ხშირად ვითარდება კლასტერულად. ინფანტილური სპაზმები ყველაზე ნაცნობი ფორმაა, მაგრამ სპაზმი შესაძლოა განვითარდეს ნებისმიერ ასაკში.</a:t>
                      </a:r>
                      <a:endParaRPr lang="en-US" sz="120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425434">
                <a:tc>
                  <a:txBody>
                    <a:bodyPr/>
                    <a:lstStyle/>
                    <a:p>
                      <a:r>
                        <a:rPr lang="ka-GE" sz="900" b="1" dirty="0" smtClean="0"/>
                        <a:t>ეპილეფსია</a:t>
                      </a:r>
                      <a:endParaRPr lang="en-US" sz="900" b="1" dirty="0"/>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tcPr>
                </a:tc>
                <a:tc>
                  <a:txBody>
                    <a:bodyPr/>
                    <a:lstStyle/>
                    <a:p>
                      <a:pPr marL="0" marR="0">
                        <a:spcBef>
                          <a:spcPts val="0"/>
                        </a:spcBef>
                        <a:spcAft>
                          <a:spcPts val="0"/>
                        </a:spcAft>
                      </a:pPr>
                      <a:r>
                        <a:rPr lang="ka-GE" sz="700" dirty="0"/>
                        <a:t>თავის ტვინის დაავადება, რომელიც განისაზღვრება: 1) სულ მცირე ორი არაპროვოცირებული (ან რეფლექს) ეპილეფსიური გულყრით 24 საათზე მეტი ინტერვალით, 2) ერთი არაპროვოცირებული (ან რეფლექს) ეპილეფსიური გულყრა, რომლის განმეორების რისკი  </a:t>
                      </a:r>
                      <a:r>
                        <a:rPr lang="en-US" sz="700" dirty="0" err="1"/>
                        <a:t>მსგავსია</a:t>
                      </a:r>
                      <a:r>
                        <a:rPr lang="en-US" sz="700" dirty="0"/>
                        <a:t> </a:t>
                      </a:r>
                      <a:r>
                        <a:rPr lang="en-US" sz="700" dirty="0" err="1"/>
                        <a:t>ორი</a:t>
                      </a:r>
                      <a:r>
                        <a:rPr lang="en-US" sz="700" dirty="0"/>
                        <a:t> </a:t>
                      </a:r>
                      <a:r>
                        <a:rPr lang="en-US" sz="700" dirty="0" err="1"/>
                        <a:t>არაპროვოცირებული</a:t>
                      </a:r>
                      <a:r>
                        <a:rPr lang="en-US" sz="700" dirty="0"/>
                        <a:t> </a:t>
                      </a:r>
                      <a:r>
                        <a:rPr lang="en-US" sz="700" dirty="0" err="1"/>
                        <a:t>გულყრის</a:t>
                      </a:r>
                      <a:r>
                        <a:rPr lang="en-US" sz="700" dirty="0"/>
                        <a:t> </a:t>
                      </a:r>
                      <a:r>
                        <a:rPr lang="ka-GE" sz="700" dirty="0"/>
                        <a:t>შ</a:t>
                      </a:r>
                      <a:r>
                        <a:rPr lang="en-US" sz="700" dirty="0" err="1"/>
                        <a:t>ემდეგ</a:t>
                      </a:r>
                      <a:r>
                        <a:rPr lang="ka-GE" sz="700" dirty="0"/>
                        <a:t> განმეორების დადგენილი რისკისა (60 % და მეტი) მომდევნო 10 წლის მანძილზე</a:t>
                      </a:r>
                      <a:endParaRPr lang="en-US" sz="1200" dirty="0">
                        <a:latin typeface="Times New Roman"/>
                        <a:ea typeface="Times New Roman"/>
                        <a:cs typeface="Times New Roman"/>
                      </a:endParaRPr>
                    </a:p>
                  </a:txBody>
                  <a:tcPr marL="68580" marR="68580" marT="0" marB="0">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451104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5436096" cy="400110"/>
          </a:xfrm>
          <a:prstGeom prst="rect">
            <a:avLst/>
          </a:prstGeom>
          <a:solidFill>
            <a:schemeClr val="accent3">
              <a:lumMod val="50000"/>
            </a:schemeClr>
          </a:solidFill>
        </p:spPr>
        <p:txBody>
          <a:bodyPr wrap="square" rtlCol="0">
            <a:spAutoFit/>
          </a:bodyPr>
          <a:lstStyle/>
          <a:p>
            <a:r>
              <a:rPr lang="ka-GE" sz="2000" b="1" dirty="0" smtClean="0">
                <a:ln w="18415" cmpd="sng">
                  <a:solidFill>
                    <a:srgbClr val="FFFFFF"/>
                  </a:solidFill>
                  <a:prstDash val="solid"/>
                </a:ln>
                <a:solidFill>
                  <a:srgbClr val="FFFFFF"/>
                </a:solidFill>
              </a:rPr>
              <a:t>ეპილეფსიის საერთაშორისო ლიგის პოზიცია</a:t>
            </a:r>
            <a:endParaRPr lang="en-US" sz="2000" b="1" dirty="0">
              <a:ln w="18415" cmpd="sng">
                <a:solidFill>
                  <a:srgbClr val="FFFFFF"/>
                </a:solidFill>
                <a:prstDash val="solid"/>
              </a:ln>
              <a:solidFill>
                <a:srgbClr val="FFFFFF"/>
              </a:solidFill>
            </a:endParaRPr>
          </a:p>
        </p:txBody>
      </p:sp>
      <p:sp>
        <p:nvSpPr>
          <p:cNvPr id="7" name="TextBox 6"/>
          <p:cNvSpPr txBox="1"/>
          <p:nvPr/>
        </p:nvSpPr>
        <p:spPr>
          <a:xfrm>
            <a:off x="0" y="476672"/>
            <a:ext cx="9144000" cy="276999"/>
          </a:xfrm>
          <a:prstGeom prst="rect">
            <a:avLst/>
          </a:prstGeom>
          <a:solidFill>
            <a:schemeClr val="bg1"/>
          </a:solidFill>
        </p:spPr>
        <p:txBody>
          <a:bodyPr wrap="square" rtlCol="0">
            <a:spAutoFit/>
          </a:bodyPr>
          <a:lstStyle/>
          <a:p>
            <a:r>
              <a:rPr lang="ka-GE" sz="1200" b="1" dirty="0" smtClean="0"/>
              <a:t>ცხრილი </a:t>
            </a:r>
            <a:r>
              <a:rPr lang="en-US" sz="1200" b="1" dirty="0" smtClean="0"/>
              <a:t>3</a:t>
            </a:r>
            <a:r>
              <a:rPr lang="ka-GE" sz="1200" b="1" dirty="0" smtClean="0"/>
              <a:t>. ძველი  ტერმინების შესაბამისობა ახალი კლასიფიკაციის ტერმინებთან</a:t>
            </a:r>
            <a:endParaRPr lang="en-US" sz="1200" b="1" dirty="0"/>
          </a:p>
        </p:txBody>
      </p:sp>
      <p:graphicFrame>
        <p:nvGraphicFramePr>
          <p:cNvPr id="11" name="Content Placeholder 3"/>
          <p:cNvGraphicFramePr>
            <a:graphicFrameLocks/>
          </p:cNvGraphicFramePr>
          <p:nvPr/>
        </p:nvGraphicFramePr>
        <p:xfrm>
          <a:off x="0" y="764704"/>
          <a:ext cx="4474840" cy="6606540"/>
        </p:xfrm>
        <a:graphic>
          <a:graphicData uri="http://schemas.openxmlformats.org/drawingml/2006/table">
            <a:tbl>
              <a:tblPr firstRow="1" bandRow="1">
                <a:tableStyleId>{2D5ABB26-0587-4C30-8999-92F81FD0307C}</a:tableStyleId>
              </a:tblPr>
              <a:tblGrid>
                <a:gridCol w="1475656"/>
                <a:gridCol w="2999184"/>
              </a:tblGrid>
              <a:tr h="227143">
                <a:tc>
                  <a:txBody>
                    <a:bodyPr/>
                    <a:lstStyle/>
                    <a:p>
                      <a:r>
                        <a:rPr lang="ka-GE" sz="1050" b="1" dirty="0" smtClean="0">
                          <a:effectLst/>
                        </a:rPr>
                        <a:t>ძველი ტერმინი</a:t>
                      </a:r>
                      <a:endParaRPr lang="en-US" sz="1050" b="1" dirty="0">
                        <a:effectLst/>
                      </a:endParaRPr>
                    </a:p>
                  </a:txBody>
                  <a:tcPr>
                    <a:solidFill>
                      <a:schemeClr val="bg1"/>
                    </a:solidFill>
                  </a:tcPr>
                </a:tc>
                <a:tc>
                  <a:txBody>
                    <a:bodyPr/>
                    <a:lstStyle/>
                    <a:p>
                      <a:r>
                        <a:rPr lang="ka-GE" sz="1050" b="1" dirty="0" smtClean="0">
                          <a:effectLst/>
                        </a:rPr>
                        <a:t>ახალი ტერმინი</a:t>
                      </a:r>
                      <a:endParaRPr lang="en-US" sz="1050" b="1" dirty="0">
                        <a:effectLst/>
                      </a:endParaRPr>
                    </a:p>
                  </a:txBody>
                  <a:tcPr>
                    <a:solidFill>
                      <a:schemeClr val="bg1"/>
                    </a:solidFill>
                  </a:tcPr>
                </a:tc>
              </a:tr>
              <a:tr h="227143">
                <a:tc>
                  <a:txBody>
                    <a:bodyPr/>
                    <a:lstStyle/>
                    <a:p>
                      <a:r>
                        <a:rPr lang="ka-GE" sz="900" b="0" dirty="0" smtClean="0">
                          <a:effectLst/>
                        </a:rPr>
                        <a:t>აბსანსი</a:t>
                      </a:r>
                    </a:p>
                  </a:txBody>
                  <a:tcPr>
                    <a:solidFill>
                      <a:schemeClr val="bg1"/>
                    </a:solidFill>
                  </a:tcPr>
                </a:tc>
                <a:tc>
                  <a:txBody>
                    <a:bodyPr/>
                    <a:lstStyle/>
                    <a:p>
                      <a:r>
                        <a:rPr lang="ka-GE" sz="900" b="1" dirty="0" smtClean="0">
                          <a:effectLst/>
                        </a:rPr>
                        <a:t>(გენერალიზებული) აბსანსი</a:t>
                      </a:r>
                      <a:endParaRPr lang="en-US" sz="900" b="1" dirty="0">
                        <a:effectLst/>
                      </a:endParaRPr>
                    </a:p>
                  </a:txBody>
                  <a:tcPr>
                    <a:solidFill>
                      <a:schemeClr val="bg1"/>
                    </a:solidFill>
                  </a:tcPr>
                </a:tc>
              </a:tr>
              <a:tr h="227143">
                <a:tc>
                  <a:txBody>
                    <a:bodyPr/>
                    <a:lstStyle/>
                    <a:p>
                      <a:r>
                        <a:rPr lang="ka-GE" sz="900" b="0" dirty="0" smtClean="0">
                          <a:effectLst/>
                        </a:rPr>
                        <a:t>აბსანსი ატიპური</a:t>
                      </a:r>
                      <a:endParaRPr lang="en-US" sz="900" b="0" dirty="0">
                        <a:effectLst/>
                      </a:endParaRPr>
                    </a:p>
                  </a:txBody>
                  <a:tcPr>
                    <a:solidFill>
                      <a:schemeClr val="bg1"/>
                    </a:solidFill>
                  </a:tcPr>
                </a:tc>
                <a:tc>
                  <a:txBody>
                    <a:bodyPr/>
                    <a:lstStyle/>
                    <a:p>
                      <a:r>
                        <a:rPr lang="ka-GE" sz="900" b="1" dirty="0" smtClean="0">
                          <a:effectLst/>
                        </a:rPr>
                        <a:t>(გენერალიზებული) აბსანსი, ატიპური</a:t>
                      </a:r>
                      <a:endParaRPr lang="en-US" sz="900" b="1" dirty="0">
                        <a:effectLst/>
                      </a:endParaRPr>
                    </a:p>
                  </a:txBody>
                  <a:tcPr>
                    <a:solidFill>
                      <a:schemeClr val="bg1"/>
                    </a:solidFill>
                  </a:tcPr>
                </a:tc>
              </a:tr>
              <a:tr h="227143">
                <a:tc>
                  <a:txBody>
                    <a:bodyPr/>
                    <a:lstStyle/>
                    <a:p>
                      <a:r>
                        <a:rPr lang="ka-GE" sz="900" b="0" dirty="0" smtClean="0">
                          <a:effectLst/>
                        </a:rPr>
                        <a:t>აბსანსი, ტიპური</a:t>
                      </a:r>
                      <a:endParaRPr lang="en-US" sz="900" b="0" dirty="0">
                        <a:effectLst/>
                      </a:endParaRPr>
                    </a:p>
                  </a:txBody>
                  <a:tcPr>
                    <a:solidFill>
                      <a:schemeClr val="bg1"/>
                    </a:solidFill>
                  </a:tcPr>
                </a:tc>
                <a:tc>
                  <a:txBody>
                    <a:bodyPr/>
                    <a:lstStyle/>
                    <a:p>
                      <a:r>
                        <a:rPr lang="ka-GE" sz="900" b="1" dirty="0" smtClean="0">
                          <a:effectLst/>
                        </a:rPr>
                        <a:t>(გენერალიზებული) აბსანსი,  ტიპური</a:t>
                      </a:r>
                      <a:r>
                        <a:rPr lang="en-US" sz="900" b="1" dirty="0" smtClean="0">
                          <a:effectLst/>
                        </a:rPr>
                        <a:t> </a:t>
                      </a:r>
                      <a:endParaRPr lang="en-US" sz="900" b="1" dirty="0">
                        <a:solidFill>
                          <a:srgbClr val="0033CC"/>
                        </a:solidFill>
                        <a:effectLst/>
                      </a:endParaRPr>
                    </a:p>
                  </a:txBody>
                  <a:tcPr>
                    <a:solidFill>
                      <a:schemeClr val="bg1"/>
                    </a:solidFill>
                  </a:tcPr>
                </a:tc>
              </a:tr>
              <a:tr h="227143">
                <a:tc>
                  <a:txBody>
                    <a:bodyPr/>
                    <a:lstStyle/>
                    <a:p>
                      <a:r>
                        <a:rPr lang="ka-GE" sz="900" b="0" dirty="0" smtClean="0">
                          <a:effectLst/>
                        </a:rPr>
                        <a:t>აკინეტიკური</a:t>
                      </a:r>
                      <a:endParaRPr lang="en-US" sz="900" b="0" dirty="0">
                        <a:effectLst/>
                      </a:endParaRPr>
                    </a:p>
                  </a:txBody>
                  <a:tcPr>
                    <a:solidFill>
                      <a:schemeClr val="bg1"/>
                    </a:solidFill>
                  </a:tcPr>
                </a:tc>
                <a:tc>
                  <a:txBody>
                    <a:bodyPr/>
                    <a:lstStyle/>
                    <a:p>
                      <a:r>
                        <a:rPr lang="ka-GE" sz="900" b="1" dirty="0" smtClean="0">
                          <a:effectLst/>
                        </a:rPr>
                        <a:t>ფოკალური ქცევის შეჩერებით, გენერალიზებული აბსანსი</a:t>
                      </a:r>
                      <a:endParaRPr lang="en-US" sz="900" b="1" dirty="0">
                        <a:effectLst/>
                      </a:endParaRPr>
                    </a:p>
                  </a:txBody>
                  <a:tcPr>
                    <a:solidFill>
                      <a:schemeClr val="bg1"/>
                    </a:solidFill>
                  </a:tcPr>
                </a:tc>
              </a:tr>
              <a:tr h="227143">
                <a:tc>
                  <a:txBody>
                    <a:bodyPr/>
                    <a:lstStyle/>
                    <a:p>
                      <a:r>
                        <a:rPr lang="ka-GE" sz="900" b="0" dirty="0" smtClean="0">
                          <a:effectLst/>
                        </a:rPr>
                        <a:t>ასტატური</a:t>
                      </a:r>
                      <a:endParaRPr lang="en-US" sz="900" b="0" dirty="0">
                        <a:effectLst/>
                      </a:endParaRPr>
                    </a:p>
                  </a:txBody>
                  <a:tcPr>
                    <a:solidFill>
                      <a:schemeClr val="bg1"/>
                    </a:solidFill>
                  </a:tcPr>
                </a:tc>
                <a:tc>
                  <a:txBody>
                    <a:bodyPr/>
                    <a:lstStyle/>
                    <a:p>
                      <a:r>
                        <a:rPr lang="ka-GE" sz="900" b="1" dirty="0" smtClean="0">
                          <a:effectLst/>
                        </a:rPr>
                        <a:t>(ფოკალური/გენერალიზებული) ატონური</a:t>
                      </a:r>
                      <a:endParaRPr lang="en-US" sz="900" b="1" dirty="0">
                        <a:effectLst/>
                      </a:endParaRPr>
                    </a:p>
                  </a:txBody>
                  <a:tcPr>
                    <a:solidFill>
                      <a:schemeClr val="bg1"/>
                    </a:solidFill>
                  </a:tcPr>
                </a:tc>
              </a:tr>
              <a:tr h="227143">
                <a:tc>
                  <a:txBody>
                    <a:bodyPr/>
                    <a:lstStyle/>
                    <a:p>
                      <a:r>
                        <a:rPr lang="ka-GE" sz="900" b="0" dirty="0" smtClean="0">
                          <a:effectLst/>
                        </a:rPr>
                        <a:t>ატონური</a:t>
                      </a:r>
                      <a:endParaRPr lang="en-US" sz="900" b="0" dirty="0">
                        <a:effectLst/>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sz="900" b="1" dirty="0" smtClean="0">
                          <a:effectLst/>
                        </a:rPr>
                        <a:t>(ფოკალური/გენერალიზებული) ატონური</a:t>
                      </a:r>
                      <a:endParaRPr lang="en-US" sz="900" b="1" dirty="0" smtClean="0">
                        <a:effectLst/>
                      </a:endParaRPr>
                    </a:p>
                  </a:txBody>
                  <a:tcPr>
                    <a:solidFill>
                      <a:schemeClr val="bg1"/>
                    </a:solidFill>
                  </a:tcPr>
                </a:tc>
              </a:tr>
              <a:tr h="227143">
                <a:tc>
                  <a:txBody>
                    <a:bodyPr/>
                    <a:lstStyle/>
                    <a:p>
                      <a:r>
                        <a:rPr lang="ka-GE" sz="900" b="0" dirty="0" smtClean="0">
                          <a:effectLst/>
                        </a:rPr>
                        <a:t>აურა</a:t>
                      </a:r>
                      <a:endParaRPr lang="en-US" sz="900" b="0" dirty="0">
                        <a:effectLst/>
                      </a:endParaRPr>
                    </a:p>
                  </a:txBody>
                  <a:tcPr>
                    <a:solidFill>
                      <a:schemeClr val="bg1"/>
                    </a:solidFill>
                  </a:tcPr>
                </a:tc>
                <a:tc>
                  <a:txBody>
                    <a:bodyPr/>
                    <a:lstStyle/>
                    <a:p>
                      <a:r>
                        <a:rPr lang="ka-GE" sz="900" b="1" dirty="0" smtClean="0">
                          <a:effectLst/>
                        </a:rPr>
                        <a:t>ფოკალური აღქმა</a:t>
                      </a:r>
                      <a:endParaRPr lang="en-US" sz="900" b="1" dirty="0">
                        <a:effectLst/>
                      </a:endParaRPr>
                    </a:p>
                  </a:txBody>
                  <a:tcPr>
                    <a:solidFill>
                      <a:schemeClr val="bg1"/>
                    </a:solidFill>
                  </a:tcPr>
                </a:tc>
              </a:tr>
              <a:tr h="227143">
                <a:tc>
                  <a:txBody>
                    <a:bodyPr/>
                    <a:lstStyle/>
                    <a:p>
                      <a:r>
                        <a:rPr lang="ka-GE" sz="900" b="0" dirty="0" smtClean="0">
                          <a:effectLst/>
                        </a:rPr>
                        <a:t>კლონური</a:t>
                      </a:r>
                      <a:endParaRPr lang="en-US" sz="900" b="0" dirty="0">
                        <a:effectLst/>
                      </a:endParaRPr>
                    </a:p>
                  </a:txBody>
                  <a:tcPr>
                    <a:solidFill>
                      <a:schemeClr val="bg1"/>
                    </a:solidFill>
                  </a:tcPr>
                </a:tc>
                <a:tc>
                  <a:txBody>
                    <a:bodyPr/>
                    <a:lstStyle/>
                    <a:p>
                      <a:r>
                        <a:rPr lang="ka-GE" sz="900" b="1" dirty="0" smtClean="0">
                          <a:effectLst/>
                        </a:rPr>
                        <a:t>(ფოკალური/გენერალიზებული) კლონური</a:t>
                      </a:r>
                      <a:endParaRPr lang="en-US" sz="900" b="1" dirty="0">
                        <a:effectLst/>
                      </a:endParaRPr>
                    </a:p>
                  </a:txBody>
                  <a:tcPr>
                    <a:solidFill>
                      <a:schemeClr val="bg1"/>
                    </a:solidFill>
                  </a:tcPr>
                </a:tc>
              </a:tr>
              <a:tr h="227143">
                <a:tc>
                  <a:txBody>
                    <a:bodyPr/>
                    <a:lstStyle/>
                    <a:p>
                      <a:r>
                        <a:rPr lang="ka-GE" sz="900" b="0" dirty="0" smtClean="0">
                          <a:effectLst/>
                        </a:rPr>
                        <a:t>რთული პარციალური</a:t>
                      </a:r>
                      <a:endParaRPr lang="en-US" sz="900" b="0" dirty="0">
                        <a:effectLst/>
                      </a:endParaRPr>
                    </a:p>
                  </a:txBody>
                  <a:tcPr>
                    <a:solidFill>
                      <a:schemeClr val="bg1"/>
                    </a:solidFill>
                  </a:tcPr>
                </a:tc>
                <a:tc>
                  <a:txBody>
                    <a:bodyPr/>
                    <a:lstStyle/>
                    <a:p>
                      <a:r>
                        <a:rPr lang="ka-GE" sz="900" b="1" dirty="0" smtClean="0">
                          <a:effectLst/>
                        </a:rPr>
                        <a:t>ფოკალური ცნობიერების </a:t>
                      </a:r>
                      <a:r>
                        <a:rPr lang="ka-GE" sz="900" b="1" dirty="0" smtClean="0">
                          <a:solidFill>
                            <a:schemeClr val="tx1">
                              <a:lumMod val="95000"/>
                              <a:lumOff val="5000"/>
                            </a:schemeClr>
                          </a:solidFill>
                          <a:effectLst/>
                        </a:rPr>
                        <a:t>შეცვლით</a:t>
                      </a:r>
                      <a:endParaRPr lang="en-US" sz="900" b="1" dirty="0">
                        <a:solidFill>
                          <a:schemeClr val="tx1">
                            <a:lumMod val="95000"/>
                            <a:lumOff val="5000"/>
                          </a:schemeClr>
                        </a:solidFill>
                        <a:effectLst/>
                      </a:endParaRPr>
                    </a:p>
                  </a:txBody>
                  <a:tcPr>
                    <a:solidFill>
                      <a:schemeClr val="bg1"/>
                    </a:solidFill>
                  </a:tcPr>
                </a:tc>
              </a:tr>
              <a:tr h="227143">
                <a:tc>
                  <a:txBody>
                    <a:bodyPr/>
                    <a:lstStyle/>
                    <a:p>
                      <a:r>
                        <a:rPr lang="ka-GE" sz="900" b="0" dirty="0" smtClean="0">
                          <a:effectLst/>
                        </a:rPr>
                        <a:t>კონვულსიური</a:t>
                      </a:r>
                      <a:endParaRPr lang="en-US" sz="900" b="0" dirty="0">
                        <a:effectLst/>
                      </a:endParaRPr>
                    </a:p>
                  </a:txBody>
                  <a:tcPr>
                    <a:solidFill>
                      <a:schemeClr val="bg1"/>
                    </a:solidFill>
                  </a:tcPr>
                </a:tc>
                <a:tc>
                  <a:txBody>
                    <a:bodyPr/>
                    <a:lstStyle/>
                    <a:p>
                      <a:r>
                        <a:rPr lang="ka-GE" sz="900" b="1" dirty="0" smtClean="0">
                          <a:effectLst/>
                        </a:rPr>
                        <a:t>(ფოკალური/გენერალიზებული) მოტორული (ტონურ-კლონური, ტონური, კლონური), ფოკალური ბილატერალური ტონურ-კლონური</a:t>
                      </a:r>
                      <a:endParaRPr lang="en-US" sz="900" b="1" dirty="0">
                        <a:effectLst/>
                      </a:endParaRPr>
                    </a:p>
                  </a:txBody>
                  <a:tcPr>
                    <a:solidFill>
                      <a:schemeClr val="bg1"/>
                    </a:solidFill>
                  </a:tcPr>
                </a:tc>
              </a:tr>
              <a:tr h="227143">
                <a:tc>
                  <a:txBody>
                    <a:bodyPr/>
                    <a:lstStyle/>
                    <a:p>
                      <a:r>
                        <a:rPr lang="ka-GE" sz="900" b="0" dirty="0" smtClean="0">
                          <a:effectLst/>
                        </a:rPr>
                        <a:t>ტირილის</a:t>
                      </a:r>
                      <a:endParaRPr lang="en-US" sz="900" b="0" dirty="0">
                        <a:effectLst/>
                      </a:endParaRPr>
                    </a:p>
                  </a:txBody>
                  <a:tcPr>
                    <a:solidFill>
                      <a:schemeClr val="bg1"/>
                    </a:solidFill>
                  </a:tcPr>
                </a:tc>
                <a:tc>
                  <a:txBody>
                    <a:bodyPr/>
                    <a:lstStyle/>
                    <a:p>
                      <a:r>
                        <a:rPr lang="ka-GE" sz="900" b="1" dirty="0" smtClean="0">
                          <a:effectLst/>
                        </a:rPr>
                        <a:t>ფოკალური ემოციური (ცნობიერებით ან</a:t>
                      </a:r>
                      <a:r>
                        <a:rPr lang="ka-GE" sz="900" b="1" baseline="0" dirty="0" smtClean="0">
                          <a:effectLst/>
                        </a:rPr>
                        <a:t> </a:t>
                      </a:r>
                      <a:r>
                        <a:rPr lang="ka-GE" sz="900" b="1" dirty="0" smtClean="0">
                          <a:effectLst/>
                        </a:rPr>
                        <a:t>ცნობიერების შეცვლით)</a:t>
                      </a:r>
                      <a:endParaRPr lang="en-US" sz="900" b="1" dirty="0">
                        <a:effectLst/>
                      </a:endParaRPr>
                    </a:p>
                  </a:txBody>
                  <a:tcPr>
                    <a:solidFill>
                      <a:schemeClr val="bg1"/>
                    </a:solidFill>
                  </a:tcPr>
                </a:tc>
              </a:tr>
              <a:tr h="227143">
                <a:tc>
                  <a:txBody>
                    <a:bodyPr/>
                    <a:lstStyle/>
                    <a:p>
                      <a:r>
                        <a:rPr lang="ka-GE" sz="900" b="0" dirty="0" smtClean="0">
                          <a:effectLst/>
                        </a:rPr>
                        <a:t>მეტყველების</a:t>
                      </a:r>
                      <a:endParaRPr lang="en-US" sz="900" b="0" dirty="0">
                        <a:effectLst/>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sz="900" b="1" dirty="0" smtClean="0">
                          <a:effectLst/>
                        </a:rPr>
                        <a:t>ფოკალური ცნობიერების </a:t>
                      </a:r>
                      <a:r>
                        <a:rPr lang="ka-GE" sz="900" b="1" dirty="0" smtClean="0">
                          <a:solidFill>
                            <a:schemeClr val="tx1">
                              <a:lumMod val="95000"/>
                              <a:lumOff val="5000"/>
                            </a:schemeClr>
                          </a:solidFill>
                          <a:effectLst/>
                        </a:rPr>
                        <a:t>შეცვლით</a:t>
                      </a:r>
                      <a:endParaRPr lang="en-US" sz="900" b="1" dirty="0" smtClean="0">
                        <a:solidFill>
                          <a:schemeClr val="tx1">
                            <a:lumMod val="95000"/>
                            <a:lumOff val="5000"/>
                          </a:schemeClr>
                        </a:solidFill>
                        <a:effectLst/>
                      </a:endParaRPr>
                    </a:p>
                  </a:txBody>
                  <a:tcPr>
                    <a:solidFill>
                      <a:schemeClr val="bg1"/>
                    </a:solidFill>
                  </a:tcPr>
                </a:tc>
              </a:tr>
              <a:tr h="227143">
                <a:tc>
                  <a:txBody>
                    <a:bodyPr/>
                    <a:lstStyle/>
                    <a:p>
                      <a:r>
                        <a:rPr lang="ka-GE" sz="900" b="0" dirty="0" smtClean="0">
                          <a:effectLst/>
                        </a:rPr>
                        <a:t>უეცარი ვარდნით</a:t>
                      </a:r>
                      <a:endParaRPr lang="en-US" sz="900" b="0" dirty="0">
                        <a:effectLst/>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sz="900" b="1" dirty="0" smtClean="0">
                          <a:effectLst/>
                        </a:rPr>
                        <a:t>(ფოკალური/გენერალიზებული) ატონური</a:t>
                      </a:r>
                      <a:endParaRPr lang="en-US" sz="900" b="1" dirty="0" smtClean="0">
                        <a:effectLst/>
                      </a:endParaRPr>
                    </a:p>
                    <a:p>
                      <a:r>
                        <a:rPr lang="ka-GE" sz="900" b="1" dirty="0" smtClean="0">
                          <a:effectLst/>
                        </a:rPr>
                        <a:t>(ფოკალური/გენერალიზებული) ტონური</a:t>
                      </a:r>
                      <a:endParaRPr lang="en-US" sz="900" b="1" dirty="0">
                        <a:effectLst/>
                      </a:endParaRPr>
                    </a:p>
                  </a:txBody>
                  <a:tcPr>
                    <a:solidFill>
                      <a:schemeClr val="bg1"/>
                    </a:solidFill>
                  </a:tcPr>
                </a:tc>
              </a:tr>
              <a:tr h="227143">
                <a:tc>
                  <a:txBody>
                    <a:bodyPr/>
                    <a:lstStyle/>
                    <a:p>
                      <a:r>
                        <a:rPr lang="ka-GE" sz="900" b="0" dirty="0" smtClean="0">
                          <a:solidFill>
                            <a:schemeClr val="tx1">
                              <a:lumMod val="95000"/>
                              <a:lumOff val="5000"/>
                            </a:schemeClr>
                          </a:solidFill>
                          <a:effectLst/>
                        </a:rPr>
                        <a:t>ასიმეტრიული ტონური ან</a:t>
                      </a:r>
                      <a:r>
                        <a:rPr lang="ka-GE" sz="900" b="0" baseline="0" dirty="0" smtClean="0">
                          <a:solidFill>
                            <a:schemeClr val="tx1">
                              <a:lumMod val="95000"/>
                              <a:lumOff val="5000"/>
                            </a:schemeClr>
                          </a:solidFill>
                          <a:effectLst/>
                        </a:rPr>
                        <a:t>  4-ანის პოზით</a:t>
                      </a:r>
                      <a:endParaRPr lang="en-US" sz="900" b="0" dirty="0">
                        <a:solidFill>
                          <a:schemeClr val="tx1">
                            <a:lumMod val="95000"/>
                            <a:lumOff val="5000"/>
                          </a:schemeClr>
                        </a:solidFill>
                        <a:effectLst/>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sz="900" b="1" dirty="0" smtClean="0">
                          <a:solidFill>
                            <a:schemeClr val="tx1">
                              <a:lumMod val="95000"/>
                              <a:lumOff val="5000"/>
                            </a:schemeClr>
                          </a:solidFill>
                          <a:effectLst/>
                        </a:rPr>
                        <a:t>ფოკალური (ცნობიერებით ან</a:t>
                      </a:r>
                      <a:r>
                        <a:rPr lang="ka-GE" sz="900" b="1" baseline="0" dirty="0" smtClean="0">
                          <a:solidFill>
                            <a:schemeClr val="tx1">
                              <a:lumMod val="95000"/>
                              <a:lumOff val="5000"/>
                            </a:schemeClr>
                          </a:solidFill>
                          <a:effectLst/>
                        </a:rPr>
                        <a:t> </a:t>
                      </a:r>
                      <a:r>
                        <a:rPr lang="ka-GE" sz="900" b="1" dirty="0" smtClean="0">
                          <a:solidFill>
                            <a:schemeClr val="tx1">
                              <a:lumMod val="95000"/>
                              <a:lumOff val="5000"/>
                            </a:schemeClr>
                          </a:solidFill>
                          <a:effectLst/>
                        </a:rPr>
                        <a:t>ცნობიერების შეცვლით)</a:t>
                      </a:r>
                      <a:endParaRPr lang="en-US" sz="900" b="1" dirty="0" smtClean="0">
                        <a:solidFill>
                          <a:schemeClr val="tx1">
                            <a:lumMod val="95000"/>
                            <a:lumOff val="5000"/>
                          </a:schemeClr>
                        </a:solidFill>
                        <a:effectLst/>
                      </a:endParaRPr>
                    </a:p>
                    <a:p>
                      <a:r>
                        <a:rPr lang="ka-GE" sz="900" b="1" dirty="0" smtClean="0">
                          <a:solidFill>
                            <a:schemeClr val="tx1">
                              <a:lumMod val="95000"/>
                              <a:lumOff val="5000"/>
                            </a:schemeClr>
                          </a:solidFill>
                          <a:effectLst/>
                        </a:rPr>
                        <a:t> მოტორული ტონური</a:t>
                      </a:r>
                      <a:endParaRPr lang="en-US" sz="900" b="1" dirty="0">
                        <a:solidFill>
                          <a:schemeClr val="tx1">
                            <a:lumMod val="95000"/>
                            <a:lumOff val="5000"/>
                          </a:schemeClr>
                        </a:solidFill>
                        <a:effectLst/>
                      </a:endParaRPr>
                    </a:p>
                  </a:txBody>
                  <a:tcPr>
                    <a:solidFill>
                      <a:schemeClr val="bg1"/>
                    </a:solidFill>
                  </a:tcPr>
                </a:tc>
              </a:tr>
              <a:tr h="227143">
                <a:tc>
                  <a:txBody>
                    <a:bodyPr/>
                    <a:lstStyle/>
                    <a:p>
                      <a:r>
                        <a:rPr lang="ka-GE" sz="900" b="0" dirty="0" smtClean="0">
                          <a:solidFill>
                            <a:schemeClr val="tx1">
                              <a:lumMod val="95000"/>
                              <a:lumOff val="5000"/>
                            </a:schemeClr>
                          </a:solidFill>
                          <a:effectLst/>
                        </a:rPr>
                        <a:t>გაშეშებით</a:t>
                      </a:r>
                      <a:endParaRPr lang="en-US" sz="900" b="0" dirty="0">
                        <a:solidFill>
                          <a:schemeClr val="tx1">
                            <a:lumMod val="95000"/>
                            <a:lumOff val="5000"/>
                          </a:schemeClr>
                        </a:solidFill>
                        <a:effectLst/>
                      </a:endParaRPr>
                    </a:p>
                  </a:txBody>
                  <a:tcPr>
                    <a:solidFill>
                      <a:schemeClr val="bg1"/>
                    </a:solidFill>
                  </a:tcPr>
                </a:tc>
                <a:tc>
                  <a:txBody>
                    <a:bodyPr/>
                    <a:lstStyle/>
                    <a:p>
                      <a:r>
                        <a:rPr lang="ka-GE" sz="900" b="1" dirty="0" smtClean="0">
                          <a:solidFill>
                            <a:schemeClr val="tx1">
                              <a:lumMod val="95000"/>
                              <a:lumOff val="5000"/>
                            </a:schemeClr>
                          </a:solidFill>
                          <a:effectLst/>
                        </a:rPr>
                        <a:t>ფოკალური (ცნობიერებით ან</a:t>
                      </a:r>
                      <a:r>
                        <a:rPr lang="ka-GE" sz="900" b="1" baseline="0" dirty="0" smtClean="0">
                          <a:solidFill>
                            <a:schemeClr val="tx1">
                              <a:lumMod val="95000"/>
                              <a:lumOff val="5000"/>
                            </a:schemeClr>
                          </a:solidFill>
                          <a:effectLst/>
                        </a:rPr>
                        <a:t> </a:t>
                      </a:r>
                      <a:r>
                        <a:rPr lang="ka-GE" sz="900" b="1" dirty="0" smtClean="0">
                          <a:solidFill>
                            <a:schemeClr val="tx1">
                              <a:lumMod val="95000"/>
                              <a:lumOff val="5000"/>
                            </a:schemeClr>
                          </a:solidFill>
                          <a:effectLst/>
                        </a:rPr>
                        <a:t>ცნობიერების შეცვლით)  ქცევის შეჩერებით</a:t>
                      </a:r>
                      <a:endParaRPr lang="en-US" sz="900" b="1" dirty="0">
                        <a:solidFill>
                          <a:schemeClr val="tx1">
                            <a:lumMod val="95000"/>
                            <a:lumOff val="5000"/>
                          </a:schemeClr>
                        </a:solidFill>
                        <a:effectLst/>
                      </a:endParaRPr>
                    </a:p>
                  </a:txBody>
                  <a:tcPr>
                    <a:solidFill>
                      <a:schemeClr val="bg1"/>
                    </a:solidFill>
                  </a:tcPr>
                </a:tc>
              </a:tr>
              <a:tr h="227143">
                <a:tc>
                  <a:txBody>
                    <a:bodyPr/>
                    <a:lstStyle/>
                    <a:p>
                      <a:r>
                        <a:rPr lang="ka-GE" sz="900" b="0" dirty="0" smtClean="0">
                          <a:effectLst/>
                        </a:rPr>
                        <a:t>შუბლის წილის</a:t>
                      </a:r>
                      <a:endParaRPr lang="en-US" sz="900" b="0" dirty="0">
                        <a:effectLst/>
                      </a:endParaRPr>
                    </a:p>
                  </a:txBody>
                  <a:tcPr>
                    <a:solidFill>
                      <a:schemeClr val="bg1"/>
                    </a:solidFill>
                  </a:tcPr>
                </a:tc>
                <a:tc>
                  <a:txBody>
                    <a:bodyPr/>
                    <a:lstStyle/>
                    <a:p>
                      <a:r>
                        <a:rPr lang="ka-GE" sz="900" b="1" dirty="0" smtClean="0">
                          <a:effectLst/>
                        </a:rPr>
                        <a:t>ფოკალური</a:t>
                      </a:r>
                      <a:endParaRPr lang="en-US" sz="900" b="1" dirty="0">
                        <a:effectLst/>
                      </a:endParaRPr>
                    </a:p>
                  </a:txBody>
                  <a:tcPr>
                    <a:solidFill>
                      <a:schemeClr val="bg1"/>
                    </a:solidFill>
                  </a:tcPr>
                </a:tc>
              </a:tr>
              <a:tr h="227143">
                <a:tc>
                  <a:txBody>
                    <a:bodyPr/>
                    <a:lstStyle/>
                    <a:p>
                      <a:r>
                        <a:rPr lang="ka-GE" sz="900" b="0" dirty="0" smtClean="0">
                          <a:effectLst/>
                        </a:rPr>
                        <a:t>სიცილის (გელასტური)</a:t>
                      </a:r>
                      <a:endParaRPr lang="en-US" sz="900" b="0" dirty="0">
                        <a:effectLst/>
                      </a:endParaRPr>
                    </a:p>
                  </a:txBody>
                  <a:tcPr>
                    <a:solidFill>
                      <a:schemeClr val="bg1"/>
                    </a:solidFill>
                  </a:tcPr>
                </a:tc>
                <a:tc>
                  <a:txBody>
                    <a:bodyPr/>
                    <a:lstStyle/>
                    <a:p>
                      <a:r>
                        <a:rPr lang="ka-GE" sz="900" b="1" dirty="0" smtClean="0">
                          <a:effectLst/>
                        </a:rPr>
                        <a:t>ფოკალური (ცნობიერებით ან</a:t>
                      </a:r>
                      <a:r>
                        <a:rPr lang="ka-GE" sz="900" b="1" baseline="0" dirty="0" smtClean="0">
                          <a:effectLst/>
                        </a:rPr>
                        <a:t> </a:t>
                      </a:r>
                      <a:r>
                        <a:rPr lang="ka-GE" sz="900" b="1" dirty="0" smtClean="0">
                          <a:effectLst/>
                        </a:rPr>
                        <a:t>ცნობიერების შეცვლით),</a:t>
                      </a:r>
                      <a:r>
                        <a:rPr lang="ka-GE" sz="900" b="1" baseline="0" dirty="0" smtClean="0">
                          <a:effectLst/>
                        </a:rPr>
                        <a:t> [გელასტური]</a:t>
                      </a:r>
                      <a:endParaRPr lang="en-US" sz="900" b="1" dirty="0">
                        <a:effectLst/>
                      </a:endParaRPr>
                    </a:p>
                  </a:txBody>
                  <a:tcPr>
                    <a:solidFill>
                      <a:schemeClr val="bg1"/>
                    </a:solidFill>
                  </a:tcPr>
                </a:tc>
              </a:tr>
              <a:tr h="227143">
                <a:tc>
                  <a:txBody>
                    <a:bodyPr/>
                    <a:lstStyle/>
                    <a:p>
                      <a:r>
                        <a:rPr lang="ka-GE" sz="900" b="0" dirty="0" smtClean="0">
                          <a:effectLst/>
                        </a:rPr>
                        <a:t>გრანდ-მალი</a:t>
                      </a:r>
                      <a:endParaRPr lang="en-US" sz="900" b="0" dirty="0">
                        <a:effectLst/>
                      </a:endParaRPr>
                    </a:p>
                  </a:txBody>
                  <a:tcPr>
                    <a:solidFill>
                      <a:schemeClr val="bg1"/>
                    </a:solidFill>
                  </a:tcPr>
                </a:tc>
                <a:tc>
                  <a:txBody>
                    <a:bodyPr/>
                    <a:lstStyle/>
                    <a:p>
                      <a:r>
                        <a:rPr lang="ka-GE" sz="900" b="1" dirty="0" smtClean="0">
                          <a:effectLst/>
                        </a:rPr>
                        <a:t>გენერალიზებული ტონურ-კლონური, ფოკალური ბილატერალური ტონუირ-კლონური, ტონურ-კლონური უცნობი საწყისით</a:t>
                      </a:r>
                      <a:endParaRPr lang="en-US" sz="900" b="1" dirty="0">
                        <a:effectLst/>
                      </a:endParaRPr>
                    </a:p>
                  </a:txBody>
                  <a:tcPr>
                    <a:solidFill>
                      <a:schemeClr val="bg1"/>
                    </a:solidFill>
                  </a:tcPr>
                </a:tc>
              </a:tr>
              <a:tr h="227143">
                <a:tc>
                  <a:txBody>
                    <a:bodyPr/>
                    <a:lstStyle/>
                    <a:p>
                      <a:r>
                        <a:rPr lang="ka-GE" sz="900" b="0" dirty="0" smtClean="0">
                          <a:effectLst/>
                        </a:rPr>
                        <a:t>გუსტატორული</a:t>
                      </a:r>
                      <a:endParaRPr lang="en-US" sz="900" b="0" dirty="0">
                        <a:effectLst/>
                      </a:endParaRPr>
                    </a:p>
                  </a:txBody>
                  <a:tcPr>
                    <a:solidFill>
                      <a:schemeClr val="bg1"/>
                    </a:solidFill>
                  </a:tcPr>
                </a:tc>
                <a:tc>
                  <a:txBody>
                    <a:bodyPr/>
                    <a:lstStyle/>
                    <a:p>
                      <a:r>
                        <a:rPr lang="ka-GE" sz="900" b="1" dirty="0" smtClean="0">
                          <a:effectLst/>
                        </a:rPr>
                        <a:t>ფოკალური  სენსორული (ცნობიერებით ან</a:t>
                      </a:r>
                      <a:r>
                        <a:rPr lang="ka-GE" sz="900" b="1" baseline="0" dirty="0" smtClean="0">
                          <a:effectLst/>
                        </a:rPr>
                        <a:t> </a:t>
                      </a:r>
                      <a:r>
                        <a:rPr lang="ka-GE" sz="900" b="1" dirty="0" smtClean="0">
                          <a:effectLst/>
                        </a:rPr>
                        <a:t>ცნობიერების შეცვლით)</a:t>
                      </a:r>
                      <a:r>
                        <a:rPr lang="ka-GE" sz="900" b="1" baseline="0" dirty="0" smtClean="0">
                          <a:effectLst/>
                        </a:rPr>
                        <a:t> {გუსტატორული]</a:t>
                      </a:r>
                      <a:endParaRPr lang="en-US" sz="900" b="1" dirty="0">
                        <a:effectLst/>
                      </a:endParaRPr>
                    </a:p>
                  </a:txBody>
                  <a:tcPr>
                    <a:solidFill>
                      <a:schemeClr val="bg1"/>
                    </a:solidFill>
                  </a:tcPr>
                </a:tc>
              </a:tr>
              <a:tr h="227143">
                <a:tc>
                  <a:txBody>
                    <a:bodyPr/>
                    <a:lstStyle/>
                    <a:p>
                      <a:r>
                        <a:rPr lang="ka-GE" sz="900" b="0" dirty="0" smtClean="0">
                          <a:effectLst/>
                        </a:rPr>
                        <a:t>ინფანტილური</a:t>
                      </a:r>
                      <a:r>
                        <a:rPr lang="ka-GE" sz="900" b="0" baseline="0" dirty="0" smtClean="0">
                          <a:effectLst/>
                        </a:rPr>
                        <a:t> სპაზმები</a:t>
                      </a:r>
                      <a:endParaRPr lang="en-US" sz="900" b="0" dirty="0">
                        <a:effectLst/>
                      </a:endParaRPr>
                    </a:p>
                  </a:txBody>
                  <a:tcPr>
                    <a:solidFill>
                      <a:schemeClr val="bg1"/>
                    </a:solidFill>
                  </a:tcPr>
                </a:tc>
                <a:tc>
                  <a:txBody>
                    <a:bodyPr/>
                    <a:lstStyle/>
                    <a:p>
                      <a:r>
                        <a:rPr lang="ka-GE" sz="900" b="1" dirty="0" smtClean="0">
                          <a:effectLst/>
                        </a:rPr>
                        <a:t>(ფოკალური/გენერალიზებული/უცნობი) ეპილეფსიური სპაზმები</a:t>
                      </a:r>
                      <a:endParaRPr lang="en-US" sz="900" b="1" dirty="0">
                        <a:effectLst/>
                      </a:endParaRPr>
                    </a:p>
                  </a:txBody>
                  <a:tcPr>
                    <a:solidFill>
                      <a:schemeClr val="bg1"/>
                    </a:solidFill>
                  </a:tcPr>
                </a:tc>
              </a:tr>
            </a:tbl>
          </a:graphicData>
        </a:graphic>
      </p:graphicFrame>
      <p:graphicFrame>
        <p:nvGraphicFramePr>
          <p:cNvPr id="13" name="Content Placeholder 3"/>
          <p:cNvGraphicFramePr>
            <a:graphicFrameLocks/>
          </p:cNvGraphicFramePr>
          <p:nvPr/>
        </p:nvGraphicFramePr>
        <p:xfrm>
          <a:off x="4427984" y="764704"/>
          <a:ext cx="4716016" cy="6423660"/>
        </p:xfrm>
        <a:graphic>
          <a:graphicData uri="http://schemas.openxmlformats.org/drawingml/2006/table">
            <a:tbl>
              <a:tblPr firstRow="1" bandRow="1">
                <a:tableStyleId>{2D5ABB26-0587-4C30-8999-92F81FD0307C}</a:tableStyleId>
              </a:tblPr>
              <a:tblGrid>
                <a:gridCol w="1745446"/>
                <a:gridCol w="2970570"/>
              </a:tblGrid>
              <a:tr h="216024">
                <a:tc>
                  <a:txBody>
                    <a:bodyPr/>
                    <a:lstStyle/>
                    <a:p>
                      <a:r>
                        <a:rPr lang="ka-GE" sz="1050" b="1" dirty="0" smtClean="0">
                          <a:effectLst/>
                        </a:rPr>
                        <a:t>ძველი ტერმინი</a:t>
                      </a:r>
                      <a:endParaRPr lang="en-US" sz="1050" b="1" dirty="0">
                        <a:effectLst/>
                      </a:endParaRPr>
                    </a:p>
                  </a:txBody>
                  <a:tcPr>
                    <a:solidFill>
                      <a:schemeClr val="bg1"/>
                    </a:solidFill>
                  </a:tcPr>
                </a:tc>
                <a:tc>
                  <a:txBody>
                    <a:bodyPr/>
                    <a:lstStyle/>
                    <a:p>
                      <a:r>
                        <a:rPr lang="ka-GE" sz="1050" b="1" dirty="0" smtClean="0">
                          <a:effectLst/>
                        </a:rPr>
                        <a:t>ახალი ტერმინი</a:t>
                      </a:r>
                      <a:endParaRPr lang="en-US" sz="1050" b="1" dirty="0">
                        <a:effectLst/>
                      </a:endParaRPr>
                    </a:p>
                  </a:txBody>
                  <a:tcPr>
                    <a:solidFill>
                      <a:schemeClr val="bg1"/>
                    </a:solidFill>
                  </a:tcPr>
                </a:tc>
              </a:tr>
              <a:tr h="227143">
                <a:tc>
                  <a:txBody>
                    <a:bodyPr/>
                    <a:lstStyle/>
                    <a:p>
                      <a:r>
                        <a:rPr lang="ka-GE" sz="900" b="0" dirty="0" smtClean="0">
                          <a:effectLst/>
                        </a:rPr>
                        <a:t>ჯექსონის</a:t>
                      </a: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sz="900" b="1" dirty="0" smtClean="0">
                          <a:effectLst/>
                        </a:rPr>
                        <a:t>ფოკალური</a:t>
                      </a:r>
                      <a:r>
                        <a:rPr lang="ka-GE" sz="900" b="1" baseline="0" dirty="0" smtClean="0">
                          <a:effectLst/>
                        </a:rPr>
                        <a:t> მოტორული (ჯექსონის) ცნობიერებით  </a:t>
                      </a:r>
                      <a:endParaRPr lang="en-US" sz="900" b="1" dirty="0">
                        <a:effectLst/>
                      </a:endParaRPr>
                    </a:p>
                  </a:txBody>
                  <a:tcPr>
                    <a:solidFill>
                      <a:schemeClr val="bg1"/>
                    </a:solidFill>
                  </a:tcPr>
                </a:tc>
              </a:tr>
              <a:tr h="227143">
                <a:tc>
                  <a:txBody>
                    <a:bodyPr/>
                    <a:lstStyle/>
                    <a:p>
                      <a:r>
                        <a:rPr lang="ka-GE" sz="900" b="0" dirty="0" smtClean="0">
                          <a:effectLst/>
                        </a:rPr>
                        <a:t>ლიმბური</a:t>
                      </a:r>
                      <a:endParaRPr lang="en-US" sz="900" b="0" dirty="0">
                        <a:effectLst/>
                      </a:endParaRPr>
                    </a:p>
                  </a:txBody>
                  <a:tcPr>
                    <a:solidFill>
                      <a:schemeClr val="bg1"/>
                    </a:solidFill>
                  </a:tcPr>
                </a:tc>
                <a:tc>
                  <a:txBody>
                    <a:bodyPr/>
                    <a:lstStyle/>
                    <a:p>
                      <a:r>
                        <a:rPr lang="ka-GE" sz="900" b="1" dirty="0" smtClean="0">
                          <a:effectLst/>
                        </a:rPr>
                        <a:t>ფოკალური ცნობიერების შეცვლით</a:t>
                      </a:r>
                      <a:endParaRPr lang="en-US" sz="900" b="1" dirty="0">
                        <a:effectLst/>
                      </a:endParaRPr>
                    </a:p>
                  </a:txBody>
                  <a:tcPr>
                    <a:solidFill>
                      <a:schemeClr val="bg1"/>
                    </a:solidFill>
                  </a:tcPr>
                </a:tc>
              </a:tr>
              <a:tr h="227143">
                <a:tc>
                  <a:txBody>
                    <a:bodyPr/>
                    <a:lstStyle/>
                    <a:p>
                      <a:r>
                        <a:rPr lang="ka-GE" sz="900" b="0" dirty="0" smtClean="0">
                          <a:effectLst/>
                        </a:rPr>
                        <a:t>დიდი მოტორული</a:t>
                      </a:r>
                      <a:endParaRPr lang="en-US" sz="900" b="0" dirty="0">
                        <a:effectLst/>
                      </a:endParaRPr>
                    </a:p>
                  </a:txBody>
                  <a:tcPr>
                    <a:solidFill>
                      <a:schemeClr val="bg1"/>
                    </a:solidFill>
                  </a:tcPr>
                </a:tc>
                <a:tc>
                  <a:txBody>
                    <a:bodyPr/>
                    <a:lstStyle/>
                    <a:p>
                      <a:r>
                        <a:rPr lang="ka-GE" sz="900" b="1" dirty="0" smtClean="0">
                          <a:effectLst/>
                        </a:rPr>
                        <a:t>გენერალიზებული ტონურ-კლონური, </a:t>
                      </a:r>
                    </a:p>
                    <a:p>
                      <a:r>
                        <a:rPr lang="ka-GE" sz="900" b="1" dirty="0" smtClean="0">
                          <a:effectLst/>
                        </a:rPr>
                        <a:t>ფოკალური ბილატერალური ტონურ-კლონურით</a:t>
                      </a:r>
                      <a:endParaRPr lang="en-US" sz="900" b="1" dirty="0">
                        <a:effectLst/>
                      </a:endParaRPr>
                    </a:p>
                  </a:txBody>
                  <a:tcPr>
                    <a:solidFill>
                      <a:schemeClr val="bg1"/>
                    </a:solidFill>
                  </a:tcPr>
                </a:tc>
              </a:tr>
              <a:tr h="227143">
                <a:tc>
                  <a:txBody>
                    <a:bodyPr/>
                    <a:lstStyle/>
                    <a:p>
                      <a:r>
                        <a:rPr lang="ka-GE" sz="900" b="0" dirty="0" smtClean="0">
                          <a:effectLst/>
                        </a:rPr>
                        <a:t>მცირე მოტორული</a:t>
                      </a:r>
                      <a:endParaRPr lang="en-US" sz="900" b="0" dirty="0">
                        <a:effectLst/>
                      </a:endParaRPr>
                    </a:p>
                  </a:txBody>
                  <a:tcPr>
                    <a:solidFill>
                      <a:schemeClr val="bg1"/>
                    </a:solidFill>
                  </a:tcPr>
                </a:tc>
                <a:tc>
                  <a:txBody>
                    <a:bodyPr/>
                    <a:lstStyle/>
                    <a:p>
                      <a:r>
                        <a:rPr lang="ka-GE" sz="900" b="1" dirty="0" smtClean="0">
                          <a:effectLst/>
                        </a:rPr>
                        <a:t>ფოკალური მოტორული, </a:t>
                      </a:r>
                    </a:p>
                    <a:p>
                      <a:r>
                        <a:rPr lang="ka-GE" sz="900" b="1" dirty="0" smtClean="0">
                          <a:effectLst/>
                        </a:rPr>
                        <a:t>გენერალიზებული მიოკლონური</a:t>
                      </a:r>
                      <a:endParaRPr lang="en-US" sz="900" b="1" dirty="0">
                        <a:effectLst/>
                      </a:endParaRPr>
                    </a:p>
                  </a:txBody>
                  <a:tcPr>
                    <a:solidFill>
                      <a:schemeClr val="bg1"/>
                    </a:solidFill>
                  </a:tcPr>
                </a:tc>
              </a:tr>
              <a:tr h="227143">
                <a:tc>
                  <a:txBody>
                    <a:bodyPr/>
                    <a:lstStyle/>
                    <a:p>
                      <a:r>
                        <a:rPr lang="ka-GE" sz="900" b="0" dirty="0" smtClean="0">
                          <a:effectLst/>
                        </a:rPr>
                        <a:t>მიოკლონური</a:t>
                      </a:r>
                      <a:endParaRPr lang="en-US" sz="900" b="0" dirty="0">
                        <a:effectLst/>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sz="900" b="1" dirty="0" smtClean="0">
                          <a:effectLst/>
                        </a:rPr>
                        <a:t>მიოკლონური</a:t>
                      </a:r>
                      <a:r>
                        <a:rPr lang="ka-GE" sz="900" b="1" baseline="0" dirty="0" smtClean="0">
                          <a:effectLst/>
                        </a:rPr>
                        <a:t> </a:t>
                      </a:r>
                      <a:r>
                        <a:rPr lang="ka-GE" sz="900" b="1" dirty="0" smtClean="0">
                          <a:effectLst/>
                        </a:rPr>
                        <a:t>(ფოკალური/გენერალიზებული)</a:t>
                      </a:r>
                      <a:endParaRPr lang="en-US" sz="900" b="1" dirty="0">
                        <a:effectLst/>
                      </a:endParaRPr>
                    </a:p>
                  </a:txBody>
                  <a:tcPr>
                    <a:solidFill>
                      <a:schemeClr val="bg1"/>
                    </a:solidFill>
                  </a:tcPr>
                </a:tc>
              </a:tr>
              <a:tr h="227143">
                <a:tc>
                  <a:txBody>
                    <a:bodyPr/>
                    <a:lstStyle/>
                    <a:p>
                      <a:r>
                        <a:rPr lang="ka-GE" sz="900" b="0" dirty="0" smtClean="0">
                          <a:effectLst/>
                        </a:rPr>
                        <a:t>ნეოკორტიკული</a:t>
                      </a:r>
                      <a:endParaRPr lang="en-US" sz="900" b="0" dirty="0">
                        <a:effectLst/>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sz="900" b="1" dirty="0" smtClean="0">
                          <a:effectLst/>
                        </a:rPr>
                        <a:t>ფოკალური ცნობიერებით ან ცნობიერების დათრგუნვით</a:t>
                      </a:r>
                      <a:endParaRPr lang="en-US" sz="900" b="1" dirty="0" smtClean="0">
                        <a:effectLst/>
                      </a:endParaRPr>
                    </a:p>
                  </a:txBody>
                  <a:tcPr>
                    <a:solidFill>
                      <a:schemeClr val="bg1"/>
                    </a:solidFill>
                  </a:tcPr>
                </a:tc>
              </a:tr>
              <a:tr h="227143">
                <a:tc>
                  <a:txBody>
                    <a:bodyPr/>
                    <a:lstStyle/>
                    <a:p>
                      <a:r>
                        <a:rPr lang="ka-GE" sz="900" b="0" dirty="0" smtClean="0">
                          <a:effectLst/>
                        </a:rPr>
                        <a:t>კეფის</a:t>
                      </a:r>
                      <a:r>
                        <a:rPr lang="ka-GE" sz="900" b="0" baseline="0" dirty="0" smtClean="0">
                          <a:effectLst/>
                        </a:rPr>
                        <a:t> წილის</a:t>
                      </a:r>
                      <a:endParaRPr lang="en-US" sz="900" b="0" dirty="0">
                        <a:effectLst/>
                      </a:endParaRPr>
                    </a:p>
                  </a:txBody>
                  <a:tcPr>
                    <a:solidFill>
                      <a:schemeClr val="bg1"/>
                    </a:solidFill>
                  </a:tcPr>
                </a:tc>
                <a:tc>
                  <a:txBody>
                    <a:bodyPr/>
                    <a:lstStyle/>
                    <a:p>
                      <a:r>
                        <a:rPr lang="ka-GE" sz="900" b="1" dirty="0" smtClean="0">
                          <a:effectLst/>
                        </a:rPr>
                        <a:t>ფოკალური</a:t>
                      </a:r>
                      <a:endParaRPr lang="en-US" sz="900" b="1" dirty="0">
                        <a:effectLst/>
                      </a:endParaRPr>
                    </a:p>
                  </a:txBody>
                  <a:tcPr>
                    <a:solidFill>
                      <a:schemeClr val="bg1"/>
                    </a:solidFill>
                  </a:tcPr>
                </a:tc>
              </a:tr>
              <a:tr h="227143">
                <a:tc>
                  <a:txBody>
                    <a:bodyPr/>
                    <a:lstStyle/>
                    <a:p>
                      <a:r>
                        <a:rPr lang="ka-GE" sz="900" b="0" dirty="0" smtClean="0">
                          <a:effectLst/>
                        </a:rPr>
                        <a:t>თხემის</a:t>
                      </a:r>
                      <a:r>
                        <a:rPr lang="ka-GE" sz="900" b="0" baseline="0" dirty="0" smtClean="0">
                          <a:effectLst/>
                        </a:rPr>
                        <a:t> წილის</a:t>
                      </a:r>
                      <a:endParaRPr lang="en-US" sz="900" b="0" dirty="0">
                        <a:effectLst/>
                      </a:endParaRPr>
                    </a:p>
                  </a:txBody>
                  <a:tcPr>
                    <a:solidFill>
                      <a:schemeClr val="bg1"/>
                    </a:solidFill>
                  </a:tcPr>
                </a:tc>
                <a:tc>
                  <a:txBody>
                    <a:bodyPr/>
                    <a:lstStyle/>
                    <a:p>
                      <a:r>
                        <a:rPr lang="ka-GE" sz="900" b="1" dirty="0" smtClean="0">
                          <a:effectLst/>
                        </a:rPr>
                        <a:t>ფოკალური</a:t>
                      </a:r>
                      <a:endParaRPr lang="en-US" sz="900" b="1" dirty="0">
                        <a:effectLst/>
                      </a:endParaRPr>
                    </a:p>
                  </a:txBody>
                  <a:tcPr>
                    <a:solidFill>
                      <a:schemeClr val="bg1"/>
                    </a:solidFill>
                  </a:tcPr>
                </a:tc>
              </a:tr>
              <a:tr h="227143">
                <a:tc>
                  <a:txBody>
                    <a:bodyPr/>
                    <a:lstStyle/>
                    <a:p>
                      <a:r>
                        <a:rPr lang="ka-GE" sz="900" b="0" dirty="0" smtClean="0">
                          <a:effectLst/>
                        </a:rPr>
                        <a:t>თხემის</a:t>
                      </a:r>
                      <a:endParaRPr lang="en-US" sz="900" b="0" dirty="0">
                        <a:effectLst/>
                      </a:endParaRPr>
                    </a:p>
                  </a:txBody>
                  <a:tcPr>
                    <a:solidFill>
                      <a:schemeClr val="bg1"/>
                    </a:solidFill>
                  </a:tcPr>
                </a:tc>
                <a:tc>
                  <a:txBody>
                    <a:bodyPr/>
                    <a:lstStyle/>
                    <a:p>
                      <a:r>
                        <a:rPr lang="ka-GE" sz="900" b="1" dirty="0" smtClean="0">
                          <a:effectLst/>
                        </a:rPr>
                        <a:t>ფოკალური</a:t>
                      </a:r>
                      <a:endParaRPr lang="en-US" sz="900" b="1" dirty="0">
                        <a:effectLst/>
                      </a:endParaRPr>
                    </a:p>
                  </a:txBody>
                  <a:tcPr>
                    <a:solidFill>
                      <a:schemeClr val="bg1"/>
                    </a:solidFill>
                  </a:tcPr>
                </a:tc>
              </a:tr>
              <a:tr h="227143">
                <a:tc>
                  <a:txBody>
                    <a:bodyPr/>
                    <a:lstStyle/>
                    <a:p>
                      <a:r>
                        <a:rPr lang="ka-GE" sz="900" b="0" dirty="0" smtClean="0">
                          <a:solidFill>
                            <a:schemeClr val="tx1">
                              <a:lumMod val="95000"/>
                              <a:lumOff val="5000"/>
                            </a:schemeClr>
                          </a:solidFill>
                          <a:effectLst/>
                        </a:rPr>
                        <a:t>პტიმალი</a:t>
                      </a:r>
                      <a:endParaRPr lang="en-US" sz="900" b="0" dirty="0">
                        <a:solidFill>
                          <a:schemeClr val="tx1">
                            <a:lumMod val="95000"/>
                            <a:lumOff val="5000"/>
                          </a:schemeClr>
                        </a:solidFill>
                        <a:effectLst/>
                      </a:endParaRPr>
                    </a:p>
                  </a:txBody>
                  <a:tcPr>
                    <a:solidFill>
                      <a:schemeClr val="bg1"/>
                    </a:solidFill>
                  </a:tcPr>
                </a:tc>
                <a:tc>
                  <a:txBody>
                    <a:bodyPr/>
                    <a:lstStyle/>
                    <a:p>
                      <a:r>
                        <a:rPr lang="ka-GE" sz="900" b="1" dirty="0" smtClean="0">
                          <a:effectLst/>
                        </a:rPr>
                        <a:t>აბსანსი</a:t>
                      </a:r>
                      <a:endParaRPr lang="en-US" sz="900" b="1" dirty="0">
                        <a:effectLst/>
                      </a:endParaRPr>
                    </a:p>
                  </a:txBody>
                  <a:tcPr>
                    <a:solidFill>
                      <a:schemeClr val="bg1"/>
                    </a:solidFill>
                  </a:tcPr>
                </a:tc>
              </a:tr>
              <a:tr h="227143">
                <a:tc>
                  <a:txBody>
                    <a:bodyPr/>
                    <a:lstStyle/>
                    <a:p>
                      <a:r>
                        <a:rPr lang="ka-GE" sz="900" b="0" dirty="0" smtClean="0">
                          <a:effectLst/>
                        </a:rPr>
                        <a:t>ფსიქომოტორული</a:t>
                      </a:r>
                      <a:endParaRPr lang="en-US" sz="900" b="0" dirty="0">
                        <a:effectLst/>
                      </a:endParaRPr>
                    </a:p>
                  </a:txBody>
                  <a:tcPr>
                    <a:solidFill>
                      <a:schemeClr val="bg1"/>
                    </a:solidFill>
                  </a:tcPr>
                </a:tc>
                <a:tc>
                  <a:txBody>
                    <a:bodyPr/>
                    <a:lstStyle/>
                    <a:p>
                      <a:r>
                        <a:rPr lang="ka-GE" sz="900" b="1" dirty="0" smtClean="0">
                          <a:effectLst/>
                        </a:rPr>
                        <a:t>ფოკალური ცნობიერების შეცვლით</a:t>
                      </a:r>
                      <a:endParaRPr lang="en-US" sz="900" b="1" dirty="0">
                        <a:effectLst/>
                      </a:endParaRPr>
                    </a:p>
                  </a:txBody>
                  <a:tcPr>
                    <a:solidFill>
                      <a:schemeClr val="bg1"/>
                    </a:solidFill>
                  </a:tcPr>
                </a:tc>
              </a:tr>
              <a:tr h="227143">
                <a:tc>
                  <a:txBody>
                    <a:bodyPr/>
                    <a:lstStyle/>
                    <a:p>
                      <a:r>
                        <a:rPr lang="ka-GE" sz="900" b="0" dirty="0" smtClean="0">
                          <a:effectLst/>
                        </a:rPr>
                        <a:t>როლანდური</a:t>
                      </a:r>
                      <a:endParaRPr lang="en-US" sz="900" b="0" dirty="0">
                        <a:effectLst/>
                      </a:endParaRPr>
                    </a:p>
                  </a:txBody>
                  <a:tcPr>
                    <a:solidFill>
                      <a:schemeClr val="bg1"/>
                    </a:solidFill>
                  </a:tcPr>
                </a:tc>
                <a:tc>
                  <a:txBody>
                    <a:bodyPr/>
                    <a:lstStyle/>
                    <a:p>
                      <a:r>
                        <a:rPr lang="ka-GE" sz="900" b="1" dirty="0" smtClean="0">
                          <a:effectLst/>
                        </a:rPr>
                        <a:t>ფოკალური ცნობიერებით მოტორული, ფოკალური ბილატერალური ტონურ-კლონურით</a:t>
                      </a:r>
                      <a:endParaRPr lang="en-US" sz="900" b="1" dirty="0">
                        <a:effectLst/>
                      </a:endParaRPr>
                    </a:p>
                  </a:txBody>
                  <a:tcPr>
                    <a:solidFill>
                      <a:schemeClr val="bg1"/>
                    </a:solidFill>
                  </a:tcPr>
                </a:tc>
              </a:tr>
              <a:tr h="227143">
                <a:tc>
                  <a:txBody>
                    <a:bodyPr/>
                    <a:lstStyle/>
                    <a:p>
                      <a:r>
                        <a:rPr lang="ka-GE" sz="900" b="0" dirty="0" smtClean="0">
                          <a:effectLst/>
                        </a:rPr>
                        <a:t>სალაამი</a:t>
                      </a:r>
                      <a:endParaRPr lang="en-US" sz="900" b="0" dirty="0">
                        <a:effectLst/>
                      </a:endParaRPr>
                    </a:p>
                  </a:txBody>
                  <a:tcP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sz="900" b="1" dirty="0" smtClean="0">
                          <a:effectLst/>
                        </a:rPr>
                        <a:t>(ფოკალური/გენერალიზებული/უცნობი) ეპილეფსიური სპაზმები</a:t>
                      </a:r>
                      <a:endParaRPr lang="en-US" sz="900" b="1" dirty="0" smtClean="0">
                        <a:effectLst/>
                      </a:endParaRPr>
                    </a:p>
                  </a:txBody>
                  <a:tcPr>
                    <a:solidFill>
                      <a:schemeClr val="bg1"/>
                    </a:solidFill>
                  </a:tcPr>
                </a:tc>
              </a:tr>
              <a:tr h="227143">
                <a:tc>
                  <a:txBody>
                    <a:bodyPr/>
                    <a:lstStyle/>
                    <a:p>
                      <a:r>
                        <a:rPr lang="ka-GE" sz="900" b="0" dirty="0" smtClean="0">
                          <a:effectLst/>
                        </a:rPr>
                        <a:t>მეორადად გენერალიზებული ტონურ-კლონური</a:t>
                      </a:r>
                      <a:endParaRPr lang="en-US" sz="900" b="0" dirty="0">
                        <a:effectLst/>
                      </a:endParaRPr>
                    </a:p>
                  </a:txBody>
                  <a:tcPr>
                    <a:solidFill>
                      <a:schemeClr val="bg1"/>
                    </a:solidFill>
                  </a:tcPr>
                </a:tc>
                <a:tc>
                  <a:txBody>
                    <a:bodyPr/>
                    <a:lstStyle/>
                    <a:p>
                      <a:r>
                        <a:rPr lang="ka-GE" sz="900" b="1" dirty="0" smtClean="0">
                          <a:effectLst/>
                        </a:rPr>
                        <a:t>ფოკალური ბილატერალური ტონურ-კლონურით</a:t>
                      </a:r>
                      <a:endParaRPr lang="en-US" sz="900" b="1" dirty="0">
                        <a:effectLst/>
                      </a:endParaRPr>
                    </a:p>
                  </a:txBody>
                  <a:tcPr>
                    <a:solidFill>
                      <a:schemeClr val="bg1"/>
                    </a:solidFill>
                  </a:tcPr>
                </a:tc>
              </a:tr>
              <a:tr h="227143">
                <a:tc>
                  <a:txBody>
                    <a:bodyPr/>
                    <a:lstStyle/>
                    <a:p>
                      <a:r>
                        <a:rPr lang="ka-GE" sz="900" b="0" dirty="0" smtClean="0">
                          <a:effectLst/>
                        </a:rPr>
                        <a:t>მარტივი პარციალური</a:t>
                      </a:r>
                      <a:endParaRPr lang="en-US" sz="900" b="0" dirty="0">
                        <a:effectLst/>
                      </a:endParaRPr>
                    </a:p>
                  </a:txBody>
                  <a:tcPr>
                    <a:solidFill>
                      <a:schemeClr val="bg1"/>
                    </a:solidFill>
                  </a:tcPr>
                </a:tc>
                <a:tc>
                  <a:txBody>
                    <a:bodyPr/>
                    <a:lstStyle/>
                    <a:p>
                      <a:r>
                        <a:rPr lang="ka-GE" sz="900" b="1" dirty="0" smtClean="0">
                          <a:effectLst/>
                        </a:rPr>
                        <a:t>ფოკალური, ცნობიერებით</a:t>
                      </a:r>
                      <a:endParaRPr lang="en-US" sz="900" b="1" dirty="0">
                        <a:effectLst/>
                      </a:endParaRPr>
                    </a:p>
                  </a:txBody>
                  <a:tcPr>
                    <a:solidFill>
                      <a:schemeClr val="bg1"/>
                    </a:solidFill>
                  </a:tcPr>
                </a:tc>
              </a:tr>
              <a:tr h="227143">
                <a:tc>
                  <a:txBody>
                    <a:bodyPr/>
                    <a:lstStyle/>
                    <a:p>
                      <a:r>
                        <a:rPr lang="ka-GE" sz="900" b="0" dirty="0" smtClean="0">
                          <a:effectLst/>
                        </a:rPr>
                        <a:t>დამატებითი მოტორული</a:t>
                      </a:r>
                      <a:endParaRPr lang="en-US" sz="900" b="0" dirty="0">
                        <a:effectLst/>
                      </a:endParaRPr>
                    </a:p>
                  </a:txBody>
                  <a:tcPr>
                    <a:solidFill>
                      <a:schemeClr val="bg1"/>
                    </a:solidFill>
                  </a:tcPr>
                </a:tc>
                <a:tc>
                  <a:txBody>
                    <a:bodyPr/>
                    <a:lstStyle/>
                    <a:p>
                      <a:r>
                        <a:rPr lang="ka-GE" sz="900" b="1" dirty="0" smtClean="0">
                          <a:effectLst/>
                        </a:rPr>
                        <a:t>ფოკალური მოტორული ტონური</a:t>
                      </a:r>
                      <a:endParaRPr lang="en-US" sz="900" b="1" dirty="0">
                        <a:effectLst/>
                      </a:endParaRPr>
                    </a:p>
                  </a:txBody>
                  <a:tcPr>
                    <a:solidFill>
                      <a:schemeClr val="bg1"/>
                    </a:solidFill>
                  </a:tcPr>
                </a:tc>
              </a:tr>
              <a:tr h="227143">
                <a:tc>
                  <a:txBody>
                    <a:bodyPr/>
                    <a:lstStyle/>
                    <a:p>
                      <a:r>
                        <a:rPr lang="ka-GE" sz="900" b="0" dirty="0" smtClean="0">
                          <a:effectLst/>
                        </a:rPr>
                        <a:t>სილვიის </a:t>
                      </a:r>
                      <a:endParaRPr lang="en-US" sz="900" b="0" dirty="0">
                        <a:effectLst/>
                      </a:endParaRPr>
                    </a:p>
                  </a:txBody>
                  <a:tcPr>
                    <a:solidFill>
                      <a:schemeClr val="bg1"/>
                    </a:solidFill>
                  </a:tcPr>
                </a:tc>
                <a:tc>
                  <a:txBody>
                    <a:bodyPr/>
                    <a:lstStyle/>
                    <a:p>
                      <a:r>
                        <a:rPr lang="ka-GE" sz="900" b="1" dirty="0" smtClean="0">
                          <a:effectLst/>
                        </a:rPr>
                        <a:t>ფოკალური მოტორული</a:t>
                      </a:r>
                      <a:endParaRPr lang="en-US" sz="900" b="1" dirty="0">
                        <a:effectLst/>
                      </a:endParaRPr>
                    </a:p>
                  </a:txBody>
                  <a:tcPr>
                    <a:solidFill>
                      <a:schemeClr val="bg1"/>
                    </a:solidFill>
                  </a:tcPr>
                </a:tc>
              </a:tr>
              <a:tr h="227143">
                <a:tc>
                  <a:txBody>
                    <a:bodyPr/>
                    <a:lstStyle/>
                    <a:p>
                      <a:r>
                        <a:rPr lang="ka-GE" sz="900" b="0" dirty="0" smtClean="0">
                          <a:effectLst/>
                        </a:rPr>
                        <a:t>საფეთქლის წილის</a:t>
                      </a:r>
                      <a:endParaRPr lang="en-US" sz="900" b="0" dirty="0">
                        <a:effectLst/>
                      </a:endParaRPr>
                    </a:p>
                  </a:txBody>
                  <a:tcPr>
                    <a:solidFill>
                      <a:schemeClr val="bg1"/>
                    </a:solidFill>
                  </a:tcPr>
                </a:tc>
                <a:tc>
                  <a:txBody>
                    <a:bodyPr/>
                    <a:lstStyle/>
                    <a:p>
                      <a:r>
                        <a:rPr lang="ka-GE" sz="900" b="1" dirty="0" smtClean="0">
                          <a:effectLst/>
                        </a:rPr>
                        <a:t>ფოკალური ცნობიერებით/ცნობიერების შეცვლით</a:t>
                      </a:r>
                      <a:endParaRPr lang="en-US" sz="900" b="1" dirty="0">
                        <a:effectLst/>
                      </a:endParaRPr>
                    </a:p>
                  </a:txBody>
                  <a:tcPr>
                    <a:solidFill>
                      <a:schemeClr val="bg1"/>
                    </a:solidFill>
                  </a:tcPr>
                </a:tc>
              </a:tr>
              <a:tr h="227143">
                <a:tc>
                  <a:txBody>
                    <a:bodyPr/>
                    <a:lstStyle/>
                    <a:p>
                      <a:r>
                        <a:rPr lang="ka-GE" sz="900" b="0" dirty="0" smtClean="0">
                          <a:effectLst/>
                        </a:rPr>
                        <a:t>ტონური</a:t>
                      </a:r>
                      <a:endParaRPr lang="en-US" sz="900" b="0" dirty="0">
                        <a:effectLst/>
                      </a:endParaRPr>
                    </a:p>
                  </a:txBody>
                  <a:tcPr>
                    <a:solidFill>
                      <a:schemeClr val="bg1"/>
                    </a:solidFill>
                  </a:tcPr>
                </a:tc>
                <a:tc>
                  <a:txBody>
                    <a:bodyPr/>
                    <a:lstStyle/>
                    <a:p>
                      <a:r>
                        <a:rPr lang="ka-GE" sz="900" b="1" dirty="0" smtClean="0">
                          <a:effectLst/>
                        </a:rPr>
                        <a:t>(ფოკალური/გენერალიზებული) ტონური</a:t>
                      </a:r>
                      <a:endParaRPr lang="en-US" sz="900" b="1" dirty="0">
                        <a:effectLst/>
                      </a:endParaRPr>
                    </a:p>
                  </a:txBody>
                  <a:tcPr>
                    <a:solidFill>
                      <a:schemeClr val="bg1"/>
                    </a:solidFill>
                  </a:tcPr>
                </a:tc>
              </a:tr>
              <a:tr h="227143">
                <a:tc>
                  <a:txBody>
                    <a:bodyPr/>
                    <a:lstStyle/>
                    <a:p>
                      <a:r>
                        <a:rPr lang="ka-GE" sz="900" b="0" dirty="0" smtClean="0">
                          <a:effectLst/>
                        </a:rPr>
                        <a:t>ტონურ-კლონური</a:t>
                      </a:r>
                      <a:endParaRPr lang="en-US" sz="900" b="0" dirty="0">
                        <a:effectLst/>
                      </a:endParaRPr>
                    </a:p>
                  </a:txBody>
                  <a:tcPr>
                    <a:solidFill>
                      <a:schemeClr val="bg1"/>
                    </a:solidFill>
                  </a:tcPr>
                </a:tc>
                <a:tc>
                  <a:txBody>
                    <a:bodyPr/>
                    <a:lstStyle/>
                    <a:p>
                      <a:r>
                        <a:rPr lang="ka-GE" sz="900" b="1" dirty="0" smtClean="0">
                          <a:solidFill>
                            <a:schemeClr val="tx1"/>
                          </a:solidFill>
                          <a:effectLst/>
                        </a:rPr>
                        <a:t>(გენერალიზებული/უცნობი) ტონური-კლონური საწყისით, ფოკალური ბილატერალური ტონურ-კლონურით</a:t>
                      </a:r>
                      <a:endParaRPr lang="en-US" sz="900" b="1" dirty="0">
                        <a:solidFill>
                          <a:schemeClr val="tx1"/>
                        </a:solidFill>
                        <a:effectLst/>
                      </a:endParaRPr>
                    </a:p>
                  </a:txBody>
                  <a:tcPr>
                    <a:solidFill>
                      <a:schemeClr val="bg1"/>
                    </a:solidFill>
                  </a:tcPr>
                </a:tc>
              </a:tr>
              <a:tr h="201096">
                <a:tc>
                  <a:txBody>
                    <a:bodyPr/>
                    <a:lstStyle/>
                    <a:p>
                      <a:r>
                        <a:rPr lang="ka-GE" sz="900" b="0" dirty="0" smtClean="0">
                          <a:effectLst/>
                        </a:rPr>
                        <a:t>უცნობი</a:t>
                      </a:r>
                      <a:endParaRPr lang="en-US" sz="900" b="0" dirty="0">
                        <a:effectLst/>
                      </a:endParaRPr>
                    </a:p>
                  </a:txBody>
                  <a:tcPr>
                    <a:solidFill>
                      <a:schemeClr val="bg1"/>
                    </a:solidFill>
                  </a:tcPr>
                </a:tc>
                <a:tc>
                  <a:txBody>
                    <a:bodyPr/>
                    <a:lstStyle/>
                    <a:p>
                      <a:r>
                        <a:rPr lang="ka-GE" sz="900" b="1" dirty="0" smtClean="0">
                          <a:effectLst/>
                        </a:rPr>
                        <a:t>ფოკალური სენსორული (ცნობიერებით შემდგომი ცნობიერების შეცვლით) [ოლფაქტორული]</a:t>
                      </a:r>
                      <a:endParaRPr lang="en-US" sz="900" b="1" dirty="0">
                        <a:effectLst/>
                      </a:endParaRPr>
                    </a:p>
                  </a:txBody>
                  <a:tcPr>
                    <a:solidFill>
                      <a:schemeClr val="bg1"/>
                    </a:solidFill>
                  </a:tcPr>
                </a:tc>
              </a:tr>
            </a:tbl>
          </a:graphicData>
        </a:graphic>
      </p:graphicFrame>
      <p:cxnSp>
        <p:nvCxnSpPr>
          <p:cNvPr id="16" name="Straight Connector 15"/>
          <p:cNvCxnSpPr/>
          <p:nvPr/>
        </p:nvCxnSpPr>
        <p:spPr>
          <a:xfrm>
            <a:off x="4427984" y="764704"/>
            <a:ext cx="0" cy="648072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0" y="980728"/>
            <a:ext cx="914400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0" y="764704"/>
            <a:ext cx="9144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51104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dirty="0" smtClean="0"/>
              <a:t>ეპილეფსიების კლასიფიკაცია</a:t>
            </a:r>
            <a:endParaRPr lang="en-US" dirty="0"/>
          </a:p>
        </p:txBody>
      </p:sp>
      <p:sp>
        <p:nvSpPr>
          <p:cNvPr id="3" name="Content Placeholder 2"/>
          <p:cNvSpPr>
            <a:spLocks noGrp="1"/>
          </p:cNvSpPr>
          <p:nvPr>
            <p:ph idx="1"/>
          </p:nvPr>
        </p:nvSpPr>
        <p:spPr>
          <a:xfrm>
            <a:off x="438150" y="1219200"/>
            <a:ext cx="8686800" cy="4525963"/>
          </a:xfrm>
        </p:spPr>
        <p:txBody>
          <a:bodyPr>
            <a:normAutofit/>
          </a:bodyPr>
          <a:lstStyle/>
          <a:p>
            <a:pPr marL="0" indent="0" algn="ctr">
              <a:buNone/>
            </a:pPr>
            <a:r>
              <a:rPr lang="ka-GE" b="1" dirty="0" smtClean="0"/>
              <a:t>მიზანი</a:t>
            </a:r>
            <a:r>
              <a:rPr lang="en-US" b="1" dirty="0" smtClean="0"/>
              <a:t>: </a:t>
            </a:r>
            <a:r>
              <a:rPr lang="ka-GE" b="1" dirty="0" smtClean="0"/>
              <a:t>კლინიკური დიაგნოზი</a:t>
            </a:r>
            <a:endParaRPr lang="en-US" b="1" dirty="0" smtClean="0"/>
          </a:p>
        </p:txBody>
      </p:sp>
      <p:pic>
        <p:nvPicPr>
          <p:cNvPr id="4" name="Content Placeholder 3" descr="The_Doctor_Luke_Fildes_crop1891.jpg"/>
          <p:cNvPicPr>
            <a:picLocks noChangeAspect="1"/>
          </p:cNvPicPr>
          <p:nvPr/>
        </p:nvPicPr>
        <p:blipFill>
          <a:blip r:embed="rId3" cstate="print">
            <a:extLst>
              <a:ext uri="{28A0092B-C50C-407E-A947-70E740481C1C}">
                <a14:useLocalDpi xmlns:a14="http://schemas.microsoft.com/office/drawing/2010/main" val="0"/>
              </a:ext>
            </a:extLst>
          </a:blip>
          <a:srcRect t="14124" b="14124"/>
          <a:stretch>
            <a:fillRect/>
          </a:stretch>
        </p:blipFill>
        <p:spPr>
          <a:xfrm>
            <a:off x="607182" y="1844824"/>
            <a:ext cx="8098667" cy="4453955"/>
          </a:xfrm>
          <a:prstGeom prst="rect">
            <a:avLst/>
          </a:prstGeom>
        </p:spPr>
      </p:pic>
    </p:spTree>
    <p:extLst>
      <p:ext uri="{BB962C8B-B14F-4D97-AF65-F5344CB8AC3E}">
        <p14:creationId xmlns:p14="http://schemas.microsoft.com/office/powerpoint/2010/main" val="833884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436096" cy="400110"/>
          </a:xfrm>
          <a:prstGeom prst="rect">
            <a:avLst/>
          </a:prstGeom>
          <a:solidFill>
            <a:schemeClr val="accent3">
              <a:lumMod val="50000"/>
            </a:schemeClr>
          </a:solidFill>
        </p:spPr>
        <p:txBody>
          <a:bodyPr wrap="square" rtlCol="0">
            <a:spAutoFit/>
          </a:bodyPr>
          <a:lstStyle/>
          <a:p>
            <a:r>
              <a:rPr lang="ka-GE" sz="2000" b="1" dirty="0" smtClean="0">
                <a:ln w="18415" cmpd="sng">
                  <a:solidFill>
                    <a:srgbClr val="FFFFFF"/>
                  </a:solidFill>
                  <a:prstDash val="solid"/>
                </a:ln>
                <a:solidFill>
                  <a:srgbClr val="FFFFFF"/>
                </a:solidFill>
              </a:rPr>
              <a:t>ეპილეფსიის საერთაშორისო ლიგის პოზიცია</a:t>
            </a:r>
            <a:endParaRPr lang="en-US" sz="2000" b="1" dirty="0">
              <a:ln w="18415" cmpd="sng">
                <a:solidFill>
                  <a:srgbClr val="FFFFFF"/>
                </a:solidFill>
                <a:prstDash val="solid"/>
              </a:ln>
              <a:solidFill>
                <a:srgbClr val="FFFFFF"/>
              </a:solidFill>
            </a:endParaRPr>
          </a:p>
        </p:txBody>
      </p:sp>
      <p:graphicFrame>
        <p:nvGraphicFramePr>
          <p:cNvPr id="4" name="Table 3"/>
          <p:cNvGraphicFramePr>
            <a:graphicFrameLocks noGrp="1"/>
          </p:cNvGraphicFramePr>
          <p:nvPr/>
        </p:nvGraphicFramePr>
        <p:xfrm>
          <a:off x="683568" y="692696"/>
          <a:ext cx="7344816" cy="3322320"/>
        </p:xfrm>
        <a:graphic>
          <a:graphicData uri="http://schemas.openxmlformats.org/drawingml/2006/table">
            <a:tbl>
              <a:tblPr firstRow="1" bandRow="1">
                <a:tableStyleId>{2D5ABB26-0587-4C30-8999-92F81FD0307C}</a:tableStyleId>
              </a:tblPr>
              <a:tblGrid>
                <a:gridCol w="5328592"/>
                <a:gridCol w="2016224"/>
              </a:tblGrid>
              <a:tr h="370840">
                <a:tc gridSpan="2">
                  <a:txBody>
                    <a:bodyPr/>
                    <a:lstStyle/>
                    <a:p>
                      <a:pPr marL="1165225" indent="-1165225"/>
                      <a:r>
                        <a:rPr lang="ka-GE" b="1" dirty="0" smtClean="0"/>
                        <a:t>ცხრილი 4. ყველაზე მნიშვნელოვანი გულყრის</a:t>
                      </a:r>
                      <a:r>
                        <a:rPr lang="ka-GE" b="1" baseline="0" dirty="0" smtClean="0"/>
                        <a:t> ტიპების       </a:t>
                      </a:r>
                    </a:p>
                    <a:p>
                      <a:pPr marL="1165225" indent="-1165225"/>
                      <a:r>
                        <a:rPr lang="ka-GE" b="1" baseline="0" dirty="0" smtClean="0"/>
                        <a:t>                                           აბრევიატურები</a:t>
                      </a:r>
                      <a:endParaRPr lang="en-US" b="1" dirty="0"/>
                    </a:p>
                  </a:txBody>
                  <a:tcPr>
                    <a:solidFill>
                      <a:srgbClr val="B8BAD0"/>
                    </a:solidFill>
                  </a:tcPr>
                </a:tc>
                <a:tc hMerge="1">
                  <a:txBody>
                    <a:bodyPr/>
                    <a:lstStyle/>
                    <a:p>
                      <a:endParaRPr lang="en-US"/>
                    </a:p>
                  </a:txBody>
                  <a:tcPr/>
                </a:tc>
              </a:tr>
              <a:tr h="370840">
                <a:tc>
                  <a:txBody>
                    <a:bodyPr/>
                    <a:lstStyle/>
                    <a:p>
                      <a:r>
                        <a:rPr lang="ka-GE" sz="1200" b="1" dirty="0" smtClean="0">
                          <a:effectLst>
                            <a:outerShdw blurRad="38100" dist="38100" dir="2700000" algn="tl">
                              <a:srgbClr val="000000">
                                <a:alpha val="43137"/>
                              </a:srgbClr>
                            </a:outerShdw>
                          </a:effectLst>
                        </a:rPr>
                        <a:t>გულყრის ტიპი</a:t>
                      </a:r>
                    </a:p>
                  </a:txBody>
                  <a:tcPr/>
                </a:tc>
                <a:tc>
                  <a:txBody>
                    <a:bodyPr/>
                    <a:lstStyle/>
                    <a:p>
                      <a:pPr algn="l"/>
                      <a:r>
                        <a:rPr lang="ka-GE" sz="1200" b="1" dirty="0" smtClean="0">
                          <a:effectLst>
                            <a:outerShdw blurRad="38100" dist="38100" dir="2700000" algn="tl">
                              <a:srgbClr val="000000">
                                <a:alpha val="43137"/>
                              </a:srgbClr>
                            </a:outerShdw>
                          </a:effectLst>
                        </a:rPr>
                        <a:t>აბრევიატურა</a:t>
                      </a:r>
                      <a:endParaRPr lang="en-US" sz="1200" b="1" dirty="0">
                        <a:effectLst>
                          <a:outerShdw blurRad="38100" dist="38100" dir="2700000" algn="tl">
                            <a:srgbClr val="000000">
                              <a:alpha val="43137"/>
                            </a:srgbClr>
                          </a:outerShdw>
                        </a:effectLst>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sz="1200" dirty="0" smtClean="0"/>
                        <a:t>ფოკალური გულყრა ცნობიერებით</a:t>
                      </a:r>
                    </a:p>
                    <a:p>
                      <a:endParaRPr lang="en-US" sz="1200" dirty="0"/>
                    </a:p>
                  </a:txBody>
                  <a:tcPr/>
                </a:tc>
                <a:tc>
                  <a:txBody>
                    <a:bodyPr/>
                    <a:lstStyle/>
                    <a:p>
                      <a:r>
                        <a:rPr lang="en-US" sz="1200" b="1" dirty="0" smtClean="0">
                          <a:effectLst/>
                        </a:rPr>
                        <a:t>FAS</a:t>
                      </a:r>
                      <a:endParaRPr lang="en-US" sz="1200" b="1" dirty="0">
                        <a:effectLst/>
                      </a:endParaRPr>
                    </a:p>
                  </a:txBody>
                  <a:tcPr/>
                </a:tc>
              </a:tr>
              <a:tr h="370840">
                <a:tc>
                  <a:txBody>
                    <a:bodyPr/>
                    <a:lstStyle/>
                    <a:p>
                      <a:r>
                        <a:rPr lang="ka-GE" sz="1200" dirty="0" smtClean="0"/>
                        <a:t>ფოკალური გულყრა</a:t>
                      </a:r>
                      <a:r>
                        <a:rPr lang="ka-GE" sz="1200" baseline="0" dirty="0" smtClean="0"/>
                        <a:t> დათრგუნული </a:t>
                      </a:r>
                      <a:r>
                        <a:rPr lang="ka-GE" sz="1200" dirty="0" smtClean="0"/>
                        <a:t>ცნობიერებით</a:t>
                      </a:r>
                      <a:endParaRPr lang="en-US" sz="1200" dirty="0"/>
                    </a:p>
                  </a:txBody>
                  <a:tcPr/>
                </a:tc>
                <a:tc>
                  <a:txBody>
                    <a:bodyPr/>
                    <a:lstStyle/>
                    <a:p>
                      <a:r>
                        <a:rPr lang="en-US" sz="1200" b="1" dirty="0" smtClean="0">
                          <a:effectLst/>
                        </a:rPr>
                        <a:t>FIAS</a:t>
                      </a:r>
                      <a:endParaRPr lang="en-US" sz="1200" b="1" dirty="0">
                        <a:effectLst/>
                      </a:endParaRPr>
                    </a:p>
                  </a:txBody>
                  <a:tcPr/>
                </a:tc>
              </a:tr>
              <a:tr h="370840">
                <a:tc>
                  <a:txBody>
                    <a:bodyPr/>
                    <a:lstStyle/>
                    <a:p>
                      <a:r>
                        <a:rPr lang="ka-GE" sz="1200" dirty="0" smtClean="0"/>
                        <a:t>ფოკალური მოტორული გულყრა</a:t>
                      </a:r>
                      <a:endParaRPr lang="en-US" sz="1200" dirty="0"/>
                    </a:p>
                  </a:txBody>
                  <a:tcPr/>
                </a:tc>
                <a:tc>
                  <a:txBody>
                    <a:bodyPr/>
                    <a:lstStyle/>
                    <a:p>
                      <a:r>
                        <a:rPr lang="en-US" sz="1200" b="1" dirty="0" smtClean="0">
                          <a:effectLst/>
                        </a:rPr>
                        <a:t>FMS</a:t>
                      </a:r>
                      <a:endParaRPr lang="en-US" sz="1200" b="1" dirty="0">
                        <a:effectLst/>
                      </a:endParaRPr>
                    </a:p>
                  </a:txBody>
                  <a:tcPr/>
                </a:tc>
              </a:tr>
              <a:tr h="370840">
                <a:tc>
                  <a:txBody>
                    <a:bodyPr/>
                    <a:lstStyle/>
                    <a:p>
                      <a:r>
                        <a:rPr lang="ka-GE" sz="1200" dirty="0" smtClean="0"/>
                        <a:t>ფოკალური არამოტორული გულყრა</a:t>
                      </a:r>
                      <a:endParaRPr lang="en-US" sz="1200" dirty="0"/>
                    </a:p>
                  </a:txBody>
                  <a:tcPr/>
                </a:tc>
                <a:tc>
                  <a:txBody>
                    <a:bodyPr/>
                    <a:lstStyle/>
                    <a:p>
                      <a:r>
                        <a:rPr lang="en-US" sz="1200" b="1" dirty="0" smtClean="0">
                          <a:effectLst/>
                        </a:rPr>
                        <a:t>FNMS</a:t>
                      </a:r>
                      <a:endParaRPr lang="en-US" sz="1200" b="1" dirty="0">
                        <a:effectLst/>
                      </a:endParaRPr>
                    </a:p>
                  </a:txBody>
                  <a:tcPr/>
                </a:tc>
              </a:tr>
              <a:tr h="370840">
                <a:tc>
                  <a:txBody>
                    <a:bodyPr/>
                    <a:lstStyle/>
                    <a:p>
                      <a:r>
                        <a:rPr lang="ka-GE" sz="1200" dirty="0" smtClean="0"/>
                        <a:t>ფოკალური ეპილეფსიური სპაზმი</a:t>
                      </a:r>
                      <a:endParaRPr lang="en-US" sz="1200" dirty="0"/>
                    </a:p>
                  </a:txBody>
                  <a:tcPr/>
                </a:tc>
                <a:tc>
                  <a:txBody>
                    <a:bodyPr/>
                    <a:lstStyle/>
                    <a:p>
                      <a:r>
                        <a:rPr lang="en-US" sz="1200" b="1" dirty="0" smtClean="0">
                          <a:effectLst/>
                        </a:rPr>
                        <a:t>FES</a:t>
                      </a:r>
                      <a:endParaRPr lang="en-US" sz="1200" b="1" dirty="0">
                        <a:effectLst/>
                      </a:endParaRPr>
                    </a:p>
                  </a:txBody>
                  <a:tcPr/>
                </a:tc>
              </a:tr>
              <a:tr h="370840">
                <a:tc>
                  <a:txBody>
                    <a:bodyPr/>
                    <a:lstStyle/>
                    <a:p>
                      <a:r>
                        <a:rPr lang="ka-GE" sz="1200" dirty="0" smtClean="0"/>
                        <a:t>ფოკალური გარდამავალი ბილატერალურ ტონურ-კლონურ გულყრაში</a:t>
                      </a:r>
                      <a:endParaRPr lang="en-US" sz="1200" dirty="0"/>
                    </a:p>
                  </a:txBody>
                  <a:tcPr/>
                </a:tc>
                <a:tc>
                  <a:txBody>
                    <a:bodyPr/>
                    <a:lstStyle/>
                    <a:p>
                      <a:r>
                        <a:rPr lang="en-US" sz="1200" b="1" dirty="0" smtClean="0">
                          <a:effectLst/>
                        </a:rPr>
                        <a:t>FBTCS</a:t>
                      </a:r>
                      <a:endParaRPr lang="en-US" sz="1200" b="1" dirty="0">
                        <a:effectLst/>
                      </a:endParaRPr>
                    </a:p>
                  </a:txBody>
                  <a:tcPr/>
                </a:tc>
              </a:tr>
            </a:tbl>
          </a:graphicData>
        </a:graphic>
      </p:graphicFrame>
      <p:graphicFrame>
        <p:nvGraphicFramePr>
          <p:cNvPr id="6" name="Table 5"/>
          <p:cNvGraphicFramePr>
            <a:graphicFrameLocks noGrp="1"/>
          </p:cNvGraphicFramePr>
          <p:nvPr/>
        </p:nvGraphicFramePr>
        <p:xfrm>
          <a:off x="683568" y="4005064"/>
          <a:ext cx="7344816" cy="1854200"/>
        </p:xfrm>
        <a:graphic>
          <a:graphicData uri="http://schemas.openxmlformats.org/drawingml/2006/table">
            <a:tbl>
              <a:tblPr firstRow="1" bandRow="1">
                <a:tableStyleId>{2D5ABB26-0587-4C30-8999-92F81FD0307C}</a:tableStyleId>
              </a:tblPr>
              <a:tblGrid>
                <a:gridCol w="5328592"/>
                <a:gridCol w="2016224"/>
              </a:tblGrid>
              <a:tr h="370840">
                <a:tc>
                  <a:txBody>
                    <a:bodyPr/>
                    <a:lstStyle/>
                    <a:p>
                      <a:r>
                        <a:rPr lang="ka-GE" sz="1200" dirty="0" smtClean="0"/>
                        <a:t>გენერალიზებული</a:t>
                      </a:r>
                      <a:r>
                        <a:rPr lang="ka-GE" sz="1200" baseline="0" dirty="0" smtClean="0"/>
                        <a:t> ტონურ-კლონური გულყრა</a:t>
                      </a:r>
                      <a:endParaRPr lang="en-US" sz="1200" dirty="0"/>
                    </a:p>
                  </a:txBody>
                  <a:tcPr/>
                </a:tc>
                <a:tc>
                  <a:txBody>
                    <a:bodyPr/>
                    <a:lstStyle/>
                    <a:p>
                      <a:r>
                        <a:rPr lang="en-US" sz="1200" b="1" dirty="0" smtClean="0"/>
                        <a:t>GTCS</a:t>
                      </a:r>
                      <a:endParaRPr lang="en-US" sz="1200" b="1" dirty="0"/>
                    </a:p>
                  </a:txBody>
                  <a:tcPr/>
                </a:tc>
              </a:tr>
              <a:tr h="370840">
                <a:tc>
                  <a:txBody>
                    <a:bodyPr/>
                    <a:lstStyle/>
                    <a:p>
                      <a:r>
                        <a:rPr lang="ka-GE" sz="1200" dirty="0" smtClean="0"/>
                        <a:t>გენერალიზებული აბსანს-გულყრა</a:t>
                      </a:r>
                      <a:endParaRPr lang="en-US" sz="1200" dirty="0"/>
                    </a:p>
                  </a:txBody>
                  <a:tcPr/>
                </a:tc>
                <a:tc>
                  <a:txBody>
                    <a:bodyPr/>
                    <a:lstStyle/>
                    <a:p>
                      <a:r>
                        <a:rPr lang="en-US" sz="1200" b="1" dirty="0" smtClean="0"/>
                        <a:t>GAS</a:t>
                      </a:r>
                      <a:endParaRPr lang="en-US" sz="1200" b="1" dirty="0"/>
                    </a:p>
                  </a:txBody>
                  <a:tcPr/>
                </a:tc>
              </a:tr>
              <a:tr h="370840">
                <a:tc>
                  <a:txBody>
                    <a:bodyPr/>
                    <a:lstStyle/>
                    <a:p>
                      <a:r>
                        <a:rPr lang="ka-GE" sz="1200" dirty="0" smtClean="0"/>
                        <a:t>გენერალიზებული მოტორული გულყრა</a:t>
                      </a:r>
                      <a:endParaRPr lang="en-US" sz="1200" dirty="0"/>
                    </a:p>
                  </a:txBody>
                  <a:tcPr/>
                </a:tc>
                <a:tc>
                  <a:txBody>
                    <a:bodyPr/>
                    <a:lstStyle/>
                    <a:p>
                      <a:r>
                        <a:rPr lang="en-US" sz="1200" b="1" dirty="0" smtClean="0"/>
                        <a:t>GMS</a:t>
                      </a:r>
                      <a:endParaRPr lang="en-US" sz="1200" b="1" dirty="0"/>
                    </a:p>
                  </a:txBody>
                  <a:tcPr/>
                </a:tc>
              </a:tr>
              <a:tr h="370840">
                <a:tc>
                  <a:txBody>
                    <a:bodyPr/>
                    <a:lstStyle/>
                    <a:p>
                      <a:r>
                        <a:rPr lang="ka-GE" sz="1200" dirty="0" smtClean="0"/>
                        <a:t>გენერალიზებული ეპილეფსიური სპაზმები</a:t>
                      </a:r>
                      <a:endParaRPr lang="en-US" sz="1200" dirty="0"/>
                    </a:p>
                  </a:txBody>
                  <a:tcPr/>
                </a:tc>
                <a:tc>
                  <a:txBody>
                    <a:bodyPr/>
                    <a:lstStyle/>
                    <a:p>
                      <a:r>
                        <a:rPr lang="en-US" sz="1200" b="1" dirty="0" smtClean="0"/>
                        <a:t>GES</a:t>
                      </a:r>
                      <a:endParaRPr lang="en-US" sz="1200" b="1" dirty="0"/>
                    </a:p>
                  </a:txBody>
                  <a:tcPr/>
                </a:tc>
              </a:tr>
              <a:tr h="370840">
                <a:tc>
                  <a:txBody>
                    <a:bodyPr/>
                    <a:lstStyle/>
                    <a:p>
                      <a:r>
                        <a:rPr lang="ka-GE" sz="1200" dirty="0" smtClean="0"/>
                        <a:t>ტონურ-კლონური გულყრები უცნობი საწყისით</a:t>
                      </a:r>
                      <a:endParaRPr lang="en-US" sz="1200" dirty="0"/>
                    </a:p>
                  </a:txBody>
                  <a:tcPr/>
                </a:tc>
                <a:tc>
                  <a:txBody>
                    <a:bodyPr/>
                    <a:lstStyle/>
                    <a:p>
                      <a:r>
                        <a:rPr lang="en-US" sz="1200" b="1" dirty="0" smtClean="0"/>
                        <a:t>UTCS</a:t>
                      </a:r>
                      <a:endParaRPr lang="en-US" sz="1200" b="1"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292679" y="260648"/>
            <a:ext cx="5730469" cy="6167103"/>
            <a:chOff x="3323590" y="203717"/>
            <a:chExt cx="5730469" cy="6167103"/>
          </a:xfrm>
        </p:grpSpPr>
        <p:sp>
          <p:nvSpPr>
            <p:cNvPr id="13" name="Rounded Rectangle 12"/>
            <p:cNvSpPr/>
            <p:nvPr/>
          </p:nvSpPr>
          <p:spPr>
            <a:xfrm>
              <a:off x="3323590" y="203717"/>
              <a:ext cx="5730469" cy="6167103"/>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extBox 1"/>
            <p:cNvSpPr txBox="1"/>
            <p:nvPr/>
          </p:nvSpPr>
          <p:spPr>
            <a:xfrm>
              <a:off x="7267207" y="851789"/>
              <a:ext cx="1633835" cy="400110"/>
            </a:xfrm>
            <a:prstGeom prst="rect">
              <a:avLst/>
            </a:prstGeom>
            <a:noFill/>
            <a:ln>
              <a:noFill/>
            </a:ln>
          </p:spPr>
          <p:txBody>
            <a:bodyPr wrap="square" rtlCol="0">
              <a:spAutoFit/>
            </a:bodyPr>
            <a:lstStyle/>
            <a:p>
              <a:pPr algn="ctr"/>
              <a:r>
                <a:rPr lang="ka-GE" sz="2000" b="1" dirty="0" smtClean="0">
                  <a:solidFill>
                    <a:srgbClr val="000000"/>
                  </a:solidFill>
                  <a:effectLst>
                    <a:outerShdw blurRad="38100" dist="38100" dir="2700000" algn="tl">
                      <a:srgbClr val="000000">
                        <a:alpha val="43137"/>
                      </a:srgbClr>
                    </a:outerShdw>
                  </a:effectLst>
                </a:rPr>
                <a:t>ეტიოლოგია</a:t>
              </a:r>
              <a:endParaRPr lang="en-US" sz="2000" b="1" dirty="0">
                <a:solidFill>
                  <a:srgbClr val="000000"/>
                </a:solidFill>
                <a:effectLst>
                  <a:outerShdw blurRad="38100" dist="38100" dir="2700000" algn="tl">
                    <a:srgbClr val="000000">
                      <a:alpha val="43137"/>
                    </a:srgbClr>
                  </a:outerShdw>
                </a:effectLst>
              </a:endParaRPr>
            </a:p>
          </p:txBody>
        </p:sp>
      </p:grpSp>
      <p:sp>
        <p:nvSpPr>
          <p:cNvPr id="3" name="TextBox 2"/>
          <p:cNvSpPr txBox="1"/>
          <p:nvPr/>
        </p:nvSpPr>
        <p:spPr>
          <a:xfrm>
            <a:off x="1143000" y="2667000"/>
            <a:ext cx="5198859" cy="584775"/>
          </a:xfrm>
          <a:prstGeom prst="rect">
            <a:avLst/>
          </a:prstGeom>
          <a:noFill/>
          <a:ln>
            <a:solidFill>
              <a:schemeClr val="tx1"/>
            </a:solidFill>
          </a:ln>
        </p:spPr>
        <p:txBody>
          <a:bodyPr wrap="none" rtlCol="0">
            <a:spAutoFit/>
          </a:bodyPr>
          <a:lstStyle/>
          <a:p>
            <a:r>
              <a:rPr lang="ka-GE" sz="3200" dirty="0" smtClean="0">
                <a:solidFill>
                  <a:srgbClr val="000000"/>
                </a:solidFill>
                <a:effectLst>
                  <a:outerShdw blurRad="38100" dist="38100" dir="2700000" algn="tl">
                    <a:srgbClr val="000000">
                      <a:alpha val="43137"/>
                    </a:srgbClr>
                  </a:outerShdw>
                </a:effectLst>
              </a:rPr>
              <a:t>ტუბეროზული სკლეროზი</a:t>
            </a:r>
            <a:endParaRPr lang="en-US" sz="3200" dirty="0">
              <a:solidFill>
                <a:srgbClr val="000000"/>
              </a:solidFill>
              <a:effectLst>
                <a:outerShdw blurRad="38100" dist="38100" dir="2700000" algn="tl">
                  <a:srgbClr val="000000">
                    <a:alpha val="43137"/>
                  </a:srgbClr>
                </a:outerShdw>
              </a:effectLst>
            </a:endParaRPr>
          </a:p>
        </p:txBody>
      </p:sp>
      <p:cxnSp>
        <p:nvCxnSpPr>
          <p:cNvPr id="6" name="Straight Arrow Connector 5"/>
          <p:cNvCxnSpPr>
            <a:endCxn id="32" idx="1"/>
          </p:cNvCxnSpPr>
          <p:nvPr/>
        </p:nvCxnSpPr>
        <p:spPr>
          <a:xfrm flipV="1">
            <a:off x="4716016" y="1633959"/>
            <a:ext cx="2592289" cy="107496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34" idx="1"/>
          </p:cNvCxnSpPr>
          <p:nvPr/>
        </p:nvCxnSpPr>
        <p:spPr>
          <a:xfrm flipV="1">
            <a:off x="4788024" y="2389213"/>
            <a:ext cx="2520281" cy="46372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143000" y="4596825"/>
            <a:ext cx="3433119" cy="584775"/>
          </a:xfrm>
          <a:prstGeom prst="rect">
            <a:avLst/>
          </a:prstGeom>
          <a:noFill/>
          <a:ln>
            <a:solidFill>
              <a:schemeClr val="tx1"/>
            </a:solidFill>
          </a:ln>
        </p:spPr>
        <p:txBody>
          <a:bodyPr wrap="none" rtlCol="0">
            <a:spAutoFit/>
          </a:bodyPr>
          <a:lstStyle/>
          <a:p>
            <a:r>
              <a:rPr lang="en-US" sz="3200" dirty="0" smtClean="0">
                <a:solidFill>
                  <a:srgbClr val="000000"/>
                </a:solidFill>
                <a:effectLst>
                  <a:outerShdw blurRad="38100" dist="38100" dir="2700000" algn="tl">
                    <a:srgbClr val="000000">
                      <a:alpha val="43137"/>
                    </a:srgbClr>
                  </a:outerShdw>
                </a:effectLst>
              </a:rPr>
              <a:t>GLUT1 </a:t>
            </a:r>
            <a:r>
              <a:rPr lang="ka-GE" sz="3200" dirty="0" smtClean="0">
                <a:solidFill>
                  <a:srgbClr val="000000"/>
                </a:solidFill>
                <a:effectLst>
                  <a:outerShdw blurRad="38100" dist="38100" dir="2700000" algn="tl">
                    <a:srgbClr val="000000">
                      <a:alpha val="43137"/>
                    </a:srgbClr>
                  </a:outerShdw>
                </a:effectLst>
              </a:rPr>
              <a:t>დეფიციტი</a:t>
            </a:r>
            <a:endParaRPr lang="en-US" sz="3200" dirty="0">
              <a:solidFill>
                <a:srgbClr val="000000"/>
              </a:solidFill>
              <a:effectLst>
                <a:outerShdw blurRad="38100" dist="38100" dir="2700000" algn="tl">
                  <a:srgbClr val="000000">
                    <a:alpha val="43137"/>
                  </a:srgbClr>
                </a:outerShdw>
              </a:effectLst>
            </a:endParaRPr>
          </a:p>
        </p:txBody>
      </p:sp>
      <p:cxnSp>
        <p:nvCxnSpPr>
          <p:cNvPr id="26" name="Straight Arrow Connector 25"/>
          <p:cNvCxnSpPr>
            <a:endCxn id="34" idx="1"/>
          </p:cNvCxnSpPr>
          <p:nvPr/>
        </p:nvCxnSpPr>
        <p:spPr>
          <a:xfrm flipV="1">
            <a:off x="4572000" y="2389213"/>
            <a:ext cx="2736305" cy="240212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33" idx="1"/>
          </p:cNvCxnSpPr>
          <p:nvPr/>
        </p:nvCxnSpPr>
        <p:spPr>
          <a:xfrm flipV="1">
            <a:off x="4551448" y="3899721"/>
            <a:ext cx="2756857" cy="93882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7308305" y="5139190"/>
            <a:ext cx="1670802"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ka-GE" sz="1750" b="1" dirty="0" smtClean="0">
                <a:solidFill>
                  <a:srgbClr val="FFFFFF"/>
                </a:solidFill>
              </a:rPr>
              <a:t>უცნობი</a:t>
            </a:r>
            <a:endParaRPr lang="en-GB" sz="1750" b="1" dirty="0">
              <a:solidFill>
                <a:srgbClr val="FFFFFF"/>
              </a:solidFill>
            </a:endParaRPr>
          </a:p>
        </p:txBody>
      </p:sp>
      <p:sp>
        <p:nvSpPr>
          <p:cNvPr id="30" name="Rounded Rectangle 29"/>
          <p:cNvSpPr/>
          <p:nvPr/>
        </p:nvSpPr>
        <p:spPr>
          <a:xfrm>
            <a:off x="7308305" y="4383934"/>
            <a:ext cx="1670802"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ka-GE" sz="1750" b="1" dirty="0" smtClean="0">
                <a:solidFill>
                  <a:srgbClr val="FFFFFF"/>
                </a:solidFill>
              </a:rPr>
              <a:t>იმუნური</a:t>
            </a:r>
            <a:endParaRPr lang="en-GB" sz="1750" b="1" dirty="0">
              <a:solidFill>
                <a:srgbClr val="FFFFFF"/>
              </a:solidFill>
            </a:endParaRPr>
          </a:p>
        </p:txBody>
      </p:sp>
      <p:sp>
        <p:nvSpPr>
          <p:cNvPr id="31" name="Rounded Rectangle 30"/>
          <p:cNvSpPr/>
          <p:nvPr/>
        </p:nvSpPr>
        <p:spPr>
          <a:xfrm>
            <a:off x="7308305" y="2873426"/>
            <a:ext cx="1670802"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ka-GE" sz="1750" b="1" dirty="0" smtClean="0">
                <a:solidFill>
                  <a:schemeClr val="bg1"/>
                </a:solidFill>
              </a:rPr>
              <a:t>ინფექციური</a:t>
            </a:r>
            <a:endParaRPr lang="en-GB" sz="1750" b="1" dirty="0">
              <a:solidFill>
                <a:schemeClr val="bg1"/>
              </a:solidFill>
            </a:endParaRPr>
          </a:p>
        </p:txBody>
      </p:sp>
      <p:sp>
        <p:nvSpPr>
          <p:cNvPr id="32" name="Rounded Rectangle 31"/>
          <p:cNvSpPr/>
          <p:nvPr/>
        </p:nvSpPr>
        <p:spPr>
          <a:xfrm>
            <a:off x="7308305" y="1362918"/>
            <a:ext cx="1670802"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ka-GE" sz="1400" b="1" dirty="0" smtClean="0">
                <a:solidFill>
                  <a:srgbClr val="FFFFFF"/>
                </a:solidFill>
                <a:effectLst>
                  <a:outerShdw blurRad="38100" dist="38100" dir="2700000" algn="tl">
                    <a:srgbClr val="000000">
                      <a:alpha val="43137"/>
                    </a:srgbClr>
                  </a:outerShdw>
                </a:effectLst>
              </a:rPr>
              <a:t>სტრუქტურული</a:t>
            </a:r>
            <a:endParaRPr lang="en-GB" sz="1400" b="1" dirty="0">
              <a:solidFill>
                <a:srgbClr val="FFFFFF"/>
              </a:solidFill>
              <a:effectLst>
                <a:outerShdw blurRad="38100" dist="38100" dir="2700000" algn="tl">
                  <a:srgbClr val="000000">
                    <a:alpha val="43137"/>
                  </a:srgbClr>
                </a:outerShdw>
              </a:effectLst>
            </a:endParaRPr>
          </a:p>
        </p:txBody>
      </p:sp>
      <p:sp>
        <p:nvSpPr>
          <p:cNvPr id="33" name="Rounded Rectangle 32"/>
          <p:cNvSpPr/>
          <p:nvPr/>
        </p:nvSpPr>
        <p:spPr>
          <a:xfrm>
            <a:off x="7308305" y="3628680"/>
            <a:ext cx="1681472"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ka-GE" sz="1750" b="1" dirty="0" smtClean="0">
                <a:solidFill>
                  <a:srgbClr val="FFFFFF"/>
                </a:solidFill>
              </a:rPr>
              <a:t>მეტაბოლური</a:t>
            </a:r>
            <a:endParaRPr lang="en-GB" sz="1750" b="1" dirty="0">
              <a:solidFill>
                <a:srgbClr val="FFFFFF"/>
              </a:solidFill>
            </a:endParaRPr>
          </a:p>
        </p:txBody>
      </p:sp>
      <p:sp>
        <p:nvSpPr>
          <p:cNvPr id="34" name="Rounded Rectangle 33"/>
          <p:cNvSpPr/>
          <p:nvPr/>
        </p:nvSpPr>
        <p:spPr>
          <a:xfrm>
            <a:off x="7308305" y="2118172"/>
            <a:ext cx="1670802" cy="542082"/>
          </a:xfrm>
          <a:prstGeom prst="roundRect">
            <a:avLst/>
          </a:prstGeom>
          <a:gradFill flip="none" rotWithShape="1">
            <a:gsLst>
              <a:gs pos="53000">
                <a:schemeClr val="accent4"/>
              </a:gs>
              <a:gs pos="100000">
                <a:schemeClr val="accent4">
                  <a:lumMod val="50000"/>
                </a:schemeClr>
              </a:gs>
            </a:gsLst>
            <a:path path="shap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a:r>
              <a:rPr lang="ka-GE" sz="1750" b="1" dirty="0" smtClean="0">
                <a:solidFill>
                  <a:srgbClr val="FFFFFF"/>
                </a:solidFill>
              </a:rPr>
              <a:t>გენეტიკური</a:t>
            </a:r>
            <a:endParaRPr lang="en-GB" sz="1750" b="1" dirty="0">
              <a:solidFill>
                <a:srgbClr val="FFFFFF"/>
              </a:solidFill>
            </a:endParaRPr>
          </a:p>
        </p:txBody>
      </p:sp>
      <p:grpSp>
        <p:nvGrpSpPr>
          <p:cNvPr id="24" name="Group 23"/>
          <p:cNvGrpSpPr/>
          <p:nvPr/>
        </p:nvGrpSpPr>
        <p:grpSpPr>
          <a:xfrm>
            <a:off x="1043608" y="609104"/>
            <a:ext cx="5904656" cy="1244415"/>
            <a:chOff x="1510064" y="609104"/>
            <a:chExt cx="5206555" cy="1244415"/>
          </a:xfrm>
        </p:grpSpPr>
        <p:sp>
          <p:nvSpPr>
            <p:cNvPr id="35" name="Rounded Rectangle 34"/>
            <p:cNvSpPr/>
            <p:nvPr/>
          </p:nvSpPr>
          <p:spPr>
            <a:xfrm>
              <a:off x="1510064" y="609104"/>
              <a:ext cx="5206555" cy="1244415"/>
            </a:xfrm>
            <a:prstGeom prst="roundRect">
              <a:avLst/>
            </a:prstGeom>
            <a:solidFill>
              <a:schemeClr val="accent3">
                <a:lumMod val="20000"/>
                <a:lumOff val="80000"/>
              </a:schemeClr>
            </a:soli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a:r>
                <a:rPr lang="ka-GE" sz="2400" b="1" dirty="0" smtClean="0">
                  <a:solidFill>
                    <a:schemeClr val="tx1"/>
                  </a:solidFill>
                  <a:effectLst>
                    <a:outerShdw blurRad="38100" dist="38100" dir="2700000" algn="tl">
                      <a:srgbClr val="000000">
                        <a:alpha val="43137"/>
                      </a:srgbClr>
                    </a:outerShdw>
                  </a:effectLst>
                </a:rPr>
                <a:t>გულყრის ტიპები</a:t>
              </a:r>
              <a:endParaRPr lang="en-US" sz="2400" b="1" dirty="0">
                <a:solidFill>
                  <a:schemeClr val="tx1"/>
                </a:solidFill>
                <a:effectLst>
                  <a:outerShdw blurRad="38100" dist="38100" dir="2700000" algn="tl">
                    <a:srgbClr val="000000">
                      <a:alpha val="43137"/>
                    </a:srgbClr>
                  </a:outerShdw>
                </a:effectLst>
              </a:endParaRPr>
            </a:p>
          </p:txBody>
        </p:sp>
        <p:sp>
          <p:nvSpPr>
            <p:cNvPr id="36" name="Rounded Rectangle 35"/>
            <p:cNvSpPr/>
            <p:nvPr/>
          </p:nvSpPr>
          <p:spPr>
            <a:xfrm>
              <a:off x="3286427" y="1117297"/>
              <a:ext cx="1969817" cy="612000"/>
            </a:xfrm>
            <a:prstGeom prst="roundRect">
              <a:avLst/>
            </a:prstGeom>
            <a:gradFill flip="none" rotWithShape="1">
              <a:gsLst>
                <a:gs pos="58000">
                  <a:srgbClr val="D403D5"/>
                </a:gs>
                <a:gs pos="100000">
                  <a:srgbClr val="8F038F"/>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b="1" dirty="0" smtClean="0">
                  <a:solidFill>
                    <a:srgbClr val="FFFFFF"/>
                  </a:solidFill>
                </a:rPr>
                <a:t>გენერალიზებული საწყისით</a:t>
              </a:r>
              <a:endParaRPr lang="en-US" b="1" dirty="0">
                <a:solidFill>
                  <a:srgbClr val="FFFFFF"/>
                </a:solidFill>
              </a:endParaRPr>
            </a:p>
          </p:txBody>
        </p:sp>
        <p:sp>
          <p:nvSpPr>
            <p:cNvPr id="37" name="Rounded Rectangle 36"/>
            <p:cNvSpPr/>
            <p:nvPr/>
          </p:nvSpPr>
          <p:spPr>
            <a:xfrm>
              <a:off x="5319738" y="1117297"/>
              <a:ext cx="1316774" cy="612000"/>
            </a:xfrm>
            <a:prstGeom prst="roundRect">
              <a:avLst/>
            </a:prstGeom>
            <a:gradFill flip="none" rotWithShape="1">
              <a:gsLst>
                <a:gs pos="51000">
                  <a:schemeClr val="bg1">
                    <a:lumMod val="50000"/>
                  </a:schemeClr>
                </a:gs>
                <a:gs pos="100000">
                  <a:schemeClr val="tx1">
                    <a:lumMod val="65000"/>
                    <a:lumOff val="35000"/>
                  </a:schemeClr>
                </a:gs>
              </a:gsLst>
              <a:path path="rect">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b="1" dirty="0" smtClean="0">
                  <a:solidFill>
                    <a:srgbClr val="FFFFFF"/>
                  </a:solidFill>
                </a:rPr>
                <a:t>უცნობი საწყისით</a:t>
              </a:r>
              <a:endParaRPr lang="en-US" b="1" dirty="0">
                <a:solidFill>
                  <a:srgbClr val="FFFFFF"/>
                </a:solidFill>
              </a:endParaRPr>
            </a:p>
          </p:txBody>
        </p:sp>
        <p:sp>
          <p:nvSpPr>
            <p:cNvPr id="38" name="Rounded Rectangle 37"/>
            <p:cNvSpPr/>
            <p:nvPr/>
          </p:nvSpPr>
          <p:spPr>
            <a:xfrm>
              <a:off x="1584805" y="1120287"/>
              <a:ext cx="1620000" cy="612000"/>
            </a:xfrm>
            <a:prstGeom prst="roundRect">
              <a:avLst/>
            </a:prstGeom>
            <a:gradFill flip="none" rotWithShape="1">
              <a:gsLst>
                <a:gs pos="57000">
                  <a:srgbClr val="0A68AD"/>
                </a:gs>
                <a:gs pos="100000">
                  <a:srgbClr val="06457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b="1" dirty="0" smtClean="0">
                  <a:solidFill>
                    <a:srgbClr val="FFFFFF"/>
                  </a:solidFill>
                </a:rPr>
                <a:t>ფოკალური საწყისით</a:t>
              </a:r>
              <a:endParaRPr lang="en-US" b="1" dirty="0">
                <a:solidFill>
                  <a:srgbClr val="FFFFFF"/>
                </a:solidFill>
              </a:endParaRPr>
            </a:p>
          </p:txBody>
        </p:sp>
      </p:grpSp>
    </p:spTree>
    <p:extLst>
      <p:ext uri="{BB962C8B-B14F-4D97-AF65-F5344CB8AC3E}">
        <p14:creationId xmlns:p14="http://schemas.microsoft.com/office/powerpoint/2010/main" val="18798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strVal val="#ppt_w*0.70"/>
                                          </p:val>
                                        </p:tav>
                                        <p:tav tm="100000">
                                          <p:val>
                                            <p:strVal val="#ppt_w"/>
                                          </p:val>
                                        </p:tav>
                                      </p:tavLst>
                                    </p:anim>
                                    <p:anim calcmode="lin" valueType="num">
                                      <p:cBhvr>
                                        <p:cTn id="25" dur="1000" fill="hold"/>
                                        <p:tgtEl>
                                          <p:spTgt spid="25"/>
                                        </p:tgtEl>
                                        <p:attrNameLst>
                                          <p:attrName>ppt_h</p:attrName>
                                        </p:attrNameLst>
                                      </p:cBhvr>
                                      <p:tavLst>
                                        <p:tav tm="0">
                                          <p:val>
                                            <p:strVal val="#ppt_h"/>
                                          </p:val>
                                        </p:tav>
                                        <p:tav tm="100000">
                                          <p:val>
                                            <p:strVal val="#ppt_h"/>
                                          </p:val>
                                        </p:tav>
                                      </p:tavLst>
                                    </p:anim>
                                    <p:animEffect transition="in" filter="fade">
                                      <p:cBhvr>
                                        <p:cTn id="26" dur="1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51520" y="764704"/>
            <a:ext cx="8496944" cy="1656184"/>
            <a:chOff x="741950" y="2801562"/>
            <a:chExt cx="6908816" cy="1656184"/>
          </a:xfrm>
        </p:grpSpPr>
        <p:sp>
          <p:nvSpPr>
            <p:cNvPr id="17" name="Rounded Rectangle 16"/>
            <p:cNvSpPr/>
            <p:nvPr/>
          </p:nvSpPr>
          <p:spPr>
            <a:xfrm>
              <a:off x="741950" y="2801562"/>
              <a:ext cx="6908816" cy="165618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a:r>
                <a:rPr lang="ka-GE" sz="2400" b="1" dirty="0" smtClean="0">
                  <a:solidFill>
                    <a:srgbClr val="000000"/>
                  </a:solidFill>
                  <a:effectLst>
                    <a:outerShdw blurRad="38100" dist="38100" dir="2700000" algn="tl">
                      <a:srgbClr val="000000">
                        <a:alpha val="43137"/>
                      </a:srgbClr>
                    </a:outerShdw>
                  </a:effectLst>
                  <a:latin typeface="Calibri"/>
                </a:rPr>
                <a:t>ეპილეფსიის ტიპები</a:t>
              </a:r>
              <a:endParaRPr lang="en-US" sz="2400" b="1" dirty="0">
                <a:solidFill>
                  <a:srgbClr val="000000"/>
                </a:solidFill>
                <a:effectLst>
                  <a:outerShdw blurRad="38100" dist="38100" dir="2700000" algn="tl">
                    <a:srgbClr val="000000">
                      <a:alpha val="43137"/>
                    </a:srgbClr>
                  </a:outerShdw>
                </a:effectLst>
                <a:latin typeface="Calibri"/>
              </a:endParaRPr>
            </a:p>
          </p:txBody>
        </p:sp>
        <p:sp>
          <p:nvSpPr>
            <p:cNvPr id="19" name="Rounded Rectangle 18"/>
            <p:cNvSpPr/>
            <p:nvPr/>
          </p:nvSpPr>
          <p:spPr>
            <a:xfrm>
              <a:off x="2147133" y="3305618"/>
              <a:ext cx="1815028" cy="792953"/>
            </a:xfrm>
            <a:prstGeom prst="roundRect">
              <a:avLst/>
            </a:prstGeom>
            <a:gradFill flip="none" rotWithShape="1">
              <a:gsLst>
                <a:gs pos="58000">
                  <a:srgbClr val="D403D5"/>
                </a:gs>
                <a:gs pos="100000">
                  <a:srgbClr val="8F038F"/>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dirty="0" smtClean="0">
                  <a:solidFill>
                    <a:srgbClr val="FFFFFF"/>
                  </a:solidFill>
                  <a:latin typeface="Calibri"/>
                </a:rPr>
                <a:t>გენერალიზებული</a:t>
              </a:r>
              <a:endParaRPr lang="en-US" dirty="0">
                <a:solidFill>
                  <a:srgbClr val="FFFFFF"/>
                </a:solidFill>
                <a:latin typeface="Calibri"/>
              </a:endParaRPr>
            </a:p>
          </p:txBody>
        </p:sp>
        <p:sp>
          <p:nvSpPr>
            <p:cNvPr id="20" name="Rounded Rectangle 19"/>
            <p:cNvSpPr/>
            <p:nvPr/>
          </p:nvSpPr>
          <p:spPr>
            <a:xfrm>
              <a:off x="4079259" y="3305618"/>
              <a:ext cx="2108421" cy="970418"/>
            </a:xfrm>
            <a:prstGeom prst="roundRect">
              <a:avLst/>
            </a:prstGeom>
            <a:gradFill flip="none" rotWithShape="1">
              <a:gsLst>
                <a:gs pos="60000">
                  <a:schemeClr val="accent6">
                    <a:lumMod val="75000"/>
                  </a:schemeClr>
                </a:gs>
                <a:gs pos="100000">
                  <a:schemeClr val="accent6">
                    <a:lumMod val="50000"/>
                  </a:schemeClr>
                </a:gs>
              </a:gsLst>
              <a:path path="rect">
                <a:fillToRect l="50000" t="50000" r="50000" b="50000"/>
              </a:path>
              <a:tileRect/>
            </a:gra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dirty="0" smtClean="0">
                  <a:solidFill>
                    <a:srgbClr val="FFFFFF"/>
                  </a:solidFill>
                  <a:latin typeface="Calibri"/>
                </a:rPr>
                <a:t>კომბინირებული გენერალიზებული და ფოკალური</a:t>
              </a:r>
              <a:endParaRPr lang="en-US" dirty="0">
                <a:solidFill>
                  <a:srgbClr val="FFFFFF"/>
                </a:solidFill>
                <a:latin typeface="Calibri"/>
              </a:endParaRPr>
            </a:p>
          </p:txBody>
        </p:sp>
        <p:sp>
          <p:nvSpPr>
            <p:cNvPr id="21" name="Rounded Rectangle 20"/>
            <p:cNvSpPr/>
            <p:nvPr/>
          </p:nvSpPr>
          <p:spPr>
            <a:xfrm>
              <a:off x="6362682" y="3327897"/>
              <a:ext cx="1197223" cy="792953"/>
            </a:xfrm>
            <a:prstGeom prst="roundRect">
              <a:avLst/>
            </a:prstGeom>
            <a:gradFill flip="none" rotWithShape="1">
              <a:gsLst>
                <a:gs pos="51000">
                  <a:schemeClr val="bg1">
                    <a:lumMod val="50000"/>
                  </a:schemeClr>
                </a:gs>
                <a:gs pos="100000">
                  <a:schemeClr val="tx1">
                    <a:lumMod val="65000"/>
                    <a:lumOff val="35000"/>
                  </a:schemeClr>
                </a:gs>
              </a:gsLst>
              <a:path path="rect">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dirty="0" smtClean="0">
                  <a:solidFill>
                    <a:srgbClr val="FFFFFF"/>
                  </a:solidFill>
                  <a:latin typeface="Calibri"/>
                </a:rPr>
                <a:t>უცნობი</a:t>
              </a:r>
              <a:endParaRPr lang="en-US" dirty="0">
                <a:solidFill>
                  <a:srgbClr val="FFFFFF"/>
                </a:solidFill>
                <a:latin typeface="Calibri"/>
              </a:endParaRPr>
            </a:p>
          </p:txBody>
        </p:sp>
        <p:sp>
          <p:nvSpPr>
            <p:cNvPr id="22" name="Rounded Rectangle 21"/>
            <p:cNvSpPr/>
            <p:nvPr/>
          </p:nvSpPr>
          <p:spPr>
            <a:xfrm>
              <a:off x="800499" y="3305618"/>
              <a:ext cx="1229535" cy="792953"/>
            </a:xfrm>
            <a:prstGeom prst="roundRect">
              <a:avLst/>
            </a:prstGeom>
            <a:gradFill flip="none" rotWithShape="1">
              <a:gsLst>
                <a:gs pos="57000">
                  <a:srgbClr val="0A68AD"/>
                </a:gs>
                <a:gs pos="100000">
                  <a:srgbClr val="06457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dirty="0" smtClean="0">
                  <a:solidFill>
                    <a:srgbClr val="FFFFFF"/>
                  </a:solidFill>
                  <a:latin typeface="Calibri"/>
                </a:rPr>
                <a:t>ფოკალური</a:t>
              </a:r>
              <a:endParaRPr lang="en-US" dirty="0">
                <a:solidFill>
                  <a:srgbClr val="FFFFFF"/>
                </a:solidFill>
                <a:latin typeface="Calibri"/>
              </a:endParaRPr>
            </a:p>
          </p:txBody>
        </p:sp>
      </p:grpSp>
      <p:sp>
        <p:nvSpPr>
          <p:cNvPr id="3" name="Content Placeholder 2"/>
          <p:cNvSpPr>
            <a:spLocks noGrp="1"/>
          </p:cNvSpPr>
          <p:nvPr>
            <p:ph idx="1"/>
          </p:nvPr>
        </p:nvSpPr>
        <p:spPr>
          <a:xfrm>
            <a:off x="304800" y="2492896"/>
            <a:ext cx="8839200" cy="3861179"/>
          </a:xfrm>
        </p:spPr>
        <p:txBody>
          <a:bodyPr>
            <a:noAutofit/>
          </a:bodyPr>
          <a:lstStyle/>
          <a:p>
            <a:r>
              <a:rPr lang="ka-GE" sz="2000" b="1" dirty="0" smtClean="0">
                <a:solidFill>
                  <a:schemeClr val="tx1">
                    <a:lumMod val="95000"/>
                    <a:lumOff val="5000"/>
                  </a:schemeClr>
                </a:solidFill>
                <a:effectLst>
                  <a:outerShdw blurRad="38100" dist="38100" dir="2700000" algn="tl">
                    <a:srgbClr val="000000">
                      <a:alpha val="43137"/>
                    </a:srgbClr>
                  </a:outerShdw>
                </a:effectLst>
              </a:rPr>
              <a:t>ზოგჯერ შეუძლებელია ეპილეფსიის სინდრომული დიაგნოზის ან ეპილეფსიის ეტიოლოგიის დადგენა</a:t>
            </a:r>
            <a:endParaRPr lang="en-US" sz="2000" b="1" dirty="0" smtClean="0">
              <a:solidFill>
                <a:schemeClr val="tx1">
                  <a:lumMod val="95000"/>
                  <a:lumOff val="5000"/>
                </a:schemeClr>
              </a:solidFill>
              <a:effectLst>
                <a:outerShdw blurRad="38100" dist="38100" dir="2700000" algn="tl">
                  <a:srgbClr val="000000">
                    <a:alpha val="43137"/>
                  </a:srgbClr>
                </a:outerShdw>
              </a:effectLst>
            </a:endParaRPr>
          </a:p>
          <a:p>
            <a:pPr>
              <a:buNone/>
            </a:pPr>
            <a:endParaRPr lang="en-US" sz="2000" b="1" dirty="0" smtClean="0">
              <a:solidFill>
                <a:schemeClr val="tx1">
                  <a:lumMod val="95000"/>
                  <a:lumOff val="5000"/>
                </a:schemeClr>
              </a:solidFill>
              <a:effectLst>
                <a:outerShdw blurRad="38100" dist="38100" dir="2700000" algn="tl">
                  <a:srgbClr val="000000">
                    <a:alpha val="43137"/>
                  </a:srgbClr>
                </a:outerShdw>
              </a:effectLst>
            </a:endParaRPr>
          </a:p>
          <a:p>
            <a:r>
              <a:rPr lang="ka-GE" sz="2000" dirty="0" smtClean="0">
                <a:solidFill>
                  <a:schemeClr val="tx1">
                    <a:lumMod val="95000"/>
                    <a:lumOff val="5000"/>
                  </a:schemeClr>
                </a:solidFill>
                <a:effectLst>
                  <a:outerShdw blurRad="38100" dist="38100" dir="2700000" algn="tl">
                    <a:srgbClr val="000000">
                      <a:alpha val="43137"/>
                    </a:srgbClr>
                  </a:outerShdw>
                </a:effectLst>
              </a:rPr>
              <a:t>მაგალითად</a:t>
            </a:r>
            <a:endParaRPr lang="en-US" sz="2000" dirty="0" smtClean="0">
              <a:solidFill>
                <a:schemeClr val="tx1">
                  <a:lumMod val="95000"/>
                  <a:lumOff val="5000"/>
                </a:schemeClr>
              </a:solidFill>
              <a:effectLst>
                <a:outerShdw blurRad="38100" dist="38100" dir="2700000" algn="tl">
                  <a:srgbClr val="000000">
                    <a:alpha val="43137"/>
                  </a:srgbClr>
                </a:outerShdw>
              </a:effectLst>
            </a:endParaRPr>
          </a:p>
          <a:p>
            <a:pPr lvl="1"/>
            <a:r>
              <a:rPr lang="ka-GE" sz="2000" dirty="0" smtClean="0">
                <a:solidFill>
                  <a:schemeClr val="tx1">
                    <a:lumMod val="95000"/>
                    <a:lumOff val="5000"/>
                  </a:schemeClr>
                </a:solidFill>
                <a:effectLst>
                  <a:outerShdw blurRad="38100" dist="38100" dir="2700000" algn="tl">
                    <a:srgbClr val="000000">
                      <a:alpha val="43137"/>
                    </a:srgbClr>
                  </a:outerShdw>
                </a:effectLst>
              </a:rPr>
              <a:t>საფეთქლის წილის ეპილეფსია</a:t>
            </a:r>
            <a:endParaRPr lang="en-US" sz="2000" dirty="0" smtClean="0">
              <a:solidFill>
                <a:schemeClr val="tx1">
                  <a:lumMod val="95000"/>
                  <a:lumOff val="5000"/>
                </a:schemeClr>
              </a:solidFill>
              <a:effectLst>
                <a:outerShdw blurRad="38100" dist="38100" dir="2700000" algn="tl">
                  <a:srgbClr val="000000">
                    <a:alpha val="43137"/>
                  </a:srgbClr>
                </a:outerShdw>
              </a:effectLst>
            </a:endParaRPr>
          </a:p>
          <a:p>
            <a:pPr lvl="1"/>
            <a:r>
              <a:rPr lang="ka-GE" sz="2000" dirty="0" smtClean="0">
                <a:solidFill>
                  <a:schemeClr val="tx1">
                    <a:lumMod val="95000"/>
                    <a:lumOff val="5000"/>
                  </a:schemeClr>
                </a:solidFill>
                <a:effectLst>
                  <a:outerShdw blurRad="38100" dist="38100" dir="2700000" algn="tl">
                    <a:srgbClr val="000000">
                      <a:alpha val="43137"/>
                    </a:srgbClr>
                  </a:outerShdw>
                </a:effectLst>
              </a:rPr>
              <a:t>გენერალიზებული ტონურ-კლონური გულყრები გენერალიზებული პიკ-ტალღოვანი აქტივობით 5 წლის ასაკში </a:t>
            </a:r>
          </a:p>
          <a:p>
            <a:pPr lvl="1"/>
            <a:r>
              <a:rPr lang="ka-GE" sz="2000" dirty="0" smtClean="0">
                <a:solidFill>
                  <a:schemeClr val="tx1">
                    <a:lumMod val="95000"/>
                    <a:lumOff val="5000"/>
                  </a:schemeClr>
                </a:solidFill>
                <a:effectLst>
                  <a:outerShdw blurRad="38100" dist="38100" dir="2700000" algn="tl">
                    <a:srgbClr val="000000">
                      <a:alpha val="43137"/>
                    </a:srgbClr>
                  </a:outerShdw>
                </a:effectLst>
              </a:rPr>
              <a:t>ფოკალური გულყრები ცნობიერების შეცვლით და აბსანები ერთსა და იმავე პაციენტში</a:t>
            </a:r>
            <a:endParaRPr lang="en-US" sz="2000" dirty="0" smtClean="0">
              <a:solidFill>
                <a:schemeClr val="tx1">
                  <a:lumMod val="95000"/>
                  <a:lumOff val="5000"/>
                </a:schemeClr>
              </a:solidFill>
              <a:effectLst>
                <a:outerShdw blurRad="38100" dist="38100" dir="2700000" algn="tl">
                  <a:srgbClr val="000000">
                    <a:alpha val="43137"/>
                  </a:srgbClr>
                </a:outerShdw>
              </a:effectLst>
            </a:endParaRPr>
          </a:p>
          <a:p>
            <a:pPr lvl="1"/>
            <a:r>
              <a:rPr lang="ka-GE" sz="2000" dirty="0" smtClean="0">
                <a:solidFill>
                  <a:schemeClr val="tx1">
                    <a:lumMod val="95000"/>
                    <a:lumOff val="5000"/>
                  </a:schemeClr>
                </a:solidFill>
                <a:effectLst>
                  <a:outerShdw blurRad="38100" dist="38100" dir="2700000" algn="tl">
                    <a:srgbClr val="000000">
                      <a:alpha val="43137"/>
                    </a:srgbClr>
                  </a:outerShdw>
                </a:effectLst>
              </a:rPr>
              <a:t>ვერ დგინდება ტონურ-კლონური გულყრა ფოკალურია თუ გენერალიზებული</a:t>
            </a:r>
            <a:endParaRPr lang="en-US" sz="2000" dirty="0">
              <a:solidFill>
                <a:schemeClr val="tx1">
                  <a:lumMod val="95000"/>
                  <a:lumOff val="5000"/>
                </a:schemeClr>
              </a:solidFill>
              <a:effectLst>
                <a:outerShdw blurRad="38100" dist="38100" dir="2700000" algn="tl">
                  <a:srgbClr val="000000">
                    <a:alpha val="43137"/>
                  </a:srgbClr>
                </a:outerShdw>
              </a:effectLst>
            </a:endParaRPr>
          </a:p>
        </p:txBody>
      </p:sp>
      <p:sp>
        <p:nvSpPr>
          <p:cNvPr id="15" name="Down Arrow 14"/>
          <p:cNvSpPr/>
          <p:nvPr/>
        </p:nvSpPr>
        <p:spPr>
          <a:xfrm>
            <a:off x="3851920" y="188640"/>
            <a:ext cx="914400" cy="582661"/>
          </a:xfrm>
          <a:prstGeom prst="down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457200"/>
            <a:endParaRPr lang="en-US">
              <a:solidFill>
                <a:srgbClr val="FFFFFF"/>
              </a:solidFill>
              <a:latin typeface="Calibri"/>
            </a:endParaRPr>
          </a:p>
        </p:txBody>
      </p:sp>
    </p:spTree>
    <p:extLst>
      <p:ext uri="{BB962C8B-B14F-4D97-AF65-F5344CB8AC3E}">
        <p14:creationId xmlns:p14="http://schemas.microsoft.com/office/powerpoint/2010/main" val="137932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fontScale="90000"/>
          </a:bodyPr>
          <a:lstStyle/>
          <a:p>
            <a:r>
              <a:rPr lang="ka-GE" b="1" dirty="0" smtClean="0">
                <a:solidFill>
                  <a:srgbClr val="3F0DF7"/>
                </a:solidFill>
                <a:effectLst>
                  <a:outerShdw blurRad="38100" dist="38100" dir="2700000" algn="tl">
                    <a:srgbClr val="000000">
                      <a:alpha val="43137"/>
                    </a:srgbClr>
                  </a:outerShdw>
                </a:effectLst>
              </a:rPr>
              <a:t>გენერალიზებული</a:t>
            </a:r>
            <a:r>
              <a:rPr lang="ka-GE" b="1" dirty="0" smtClean="0">
                <a:solidFill>
                  <a:srgbClr val="0432FF"/>
                </a:solidFill>
                <a:effectLst>
                  <a:outerShdw blurRad="38100" dist="38100" dir="2700000" algn="tl">
                    <a:srgbClr val="000000">
                      <a:alpha val="43137"/>
                    </a:srgbClr>
                  </a:outerShdw>
                </a:effectLst>
              </a:rPr>
              <a:t> და ფოკალური ეპილეფსიები</a:t>
            </a:r>
            <a:endParaRPr lang="en-US" b="1" dirty="0">
              <a:solidFill>
                <a:srgbClr val="0432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556792"/>
            <a:ext cx="8676456" cy="5105395"/>
          </a:xfrm>
        </p:spPr>
        <p:txBody>
          <a:bodyPr>
            <a:noAutofit/>
          </a:bodyPr>
          <a:lstStyle/>
          <a:p>
            <a:r>
              <a:rPr lang="ka-GE" sz="2400" dirty="0" smtClean="0"/>
              <a:t>კომბინირებული ფოკალური და გენერალიზებული ეპილეფსიები</a:t>
            </a:r>
            <a:endParaRPr lang="en-US" sz="2400" dirty="0" smtClean="0"/>
          </a:p>
          <a:p>
            <a:pPr marL="457200" lvl="1" indent="0">
              <a:buNone/>
            </a:pPr>
            <a:r>
              <a:rPr lang="ka-GE" sz="2400" dirty="0" smtClean="0"/>
              <a:t>    მაგალითად</a:t>
            </a:r>
            <a:endParaRPr lang="en-US" sz="2400" dirty="0" smtClean="0"/>
          </a:p>
          <a:p>
            <a:pPr lvl="1"/>
            <a:r>
              <a:rPr lang="ka-GE" sz="2400" b="1" dirty="0" smtClean="0">
                <a:effectLst>
                  <a:outerShdw blurRad="38100" dist="38100" dir="2700000" algn="tl">
                    <a:srgbClr val="000000">
                      <a:alpha val="43137"/>
                    </a:srgbClr>
                  </a:outerShdw>
                </a:effectLst>
              </a:rPr>
              <a:t>დრავეს სინდრომი</a:t>
            </a:r>
            <a:r>
              <a:rPr lang="en-US" sz="2400" b="1" dirty="0" smtClean="0">
                <a:effectLst>
                  <a:outerShdw blurRad="38100" dist="38100" dir="2700000" algn="tl">
                    <a:srgbClr val="000000">
                      <a:alpha val="43137"/>
                    </a:srgbClr>
                  </a:outerShdw>
                </a:effectLst>
              </a:rPr>
              <a:t> </a:t>
            </a:r>
          </a:p>
          <a:p>
            <a:pPr lvl="1"/>
            <a:endParaRPr lang="en-US" sz="2400" dirty="0" smtClean="0"/>
          </a:p>
          <a:p>
            <a:r>
              <a:rPr lang="ka-GE" sz="2400" dirty="0" smtClean="0"/>
              <a:t>როგორ უნდა მოვიქცეთ იმ შემთხვევაში, როდესაც სახეზეა </a:t>
            </a:r>
            <a:endParaRPr lang="en-US" sz="2400" dirty="0"/>
          </a:p>
          <a:p>
            <a:pPr lvl="1"/>
            <a:r>
              <a:rPr lang="ka-GE" sz="2400" dirty="0" smtClean="0"/>
              <a:t>მულტიფოკალური ეპილეფსია?</a:t>
            </a:r>
            <a:endParaRPr lang="en-US" sz="2400" dirty="0"/>
          </a:p>
          <a:p>
            <a:pPr lvl="1"/>
            <a:r>
              <a:rPr lang="ka-GE" sz="2400" dirty="0" smtClean="0"/>
              <a:t>ჰემისფერული ეპილეფსია</a:t>
            </a:r>
            <a:r>
              <a:rPr lang="en-US" sz="2400" dirty="0" smtClean="0"/>
              <a:t>?</a:t>
            </a:r>
            <a:endParaRPr lang="en-US" sz="2400" dirty="0"/>
          </a:p>
          <a:p>
            <a:pPr lvl="2"/>
            <a:endParaRPr lang="en-US" dirty="0"/>
          </a:p>
        </p:txBody>
      </p:sp>
      <p:sp>
        <p:nvSpPr>
          <p:cNvPr id="4" name="TextBox 3"/>
          <p:cNvSpPr txBox="1"/>
          <p:nvPr/>
        </p:nvSpPr>
        <p:spPr>
          <a:xfrm>
            <a:off x="6228184" y="4077072"/>
            <a:ext cx="2448272" cy="523220"/>
          </a:xfrm>
          <a:prstGeom prst="rect">
            <a:avLst/>
          </a:prstGeom>
          <a:noFill/>
        </p:spPr>
        <p:txBody>
          <a:bodyPr wrap="square" rtlCol="0">
            <a:spAutoFit/>
          </a:bodyPr>
          <a:lstStyle/>
          <a:p>
            <a:pPr defTabSz="457200"/>
            <a:r>
              <a:rPr lang="en-US" sz="2800" b="1" dirty="0">
                <a:solidFill>
                  <a:prstClr val="black"/>
                </a:solidFill>
                <a:effectLst>
                  <a:outerShdw blurRad="38100" dist="38100" dir="2700000" algn="tl">
                    <a:srgbClr val="000000">
                      <a:alpha val="43137"/>
                    </a:srgbClr>
                  </a:outerShdw>
                </a:effectLst>
                <a:sym typeface="Wingdings"/>
              </a:rPr>
              <a:t></a:t>
            </a:r>
            <a:r>
              <a:rPr lang="en-US" sz="2400" b="1" dirty="0">
                <a:solidFill>
                  <a:prstClr val="black"/>
                </a:solidFill>
                <a:effectLst>
                  <a:outerShdw blurRad="38100" dist="38100" dir="2700000" algn="tl">
                    <a:srgbClr val="000000">
                      <a:alpha val="43137"/>
                    </a:srgbClr>
                  </a:outerShdw>
                </a:effectLst>
                <a:sym typeface="Wingdings"/>
              </a:rPr>
              <a:t> </a:t>
            </a:r>
            <a:r>
              <a:rPr lang="ka-GE" sz="2400" b="1" dirty="0" smtClean="0">
                <a:solidFill>
                  <a:srgbClr val="3F0DF7"/>
                </a:solidFill>
                <a:effectLst>
                  <a:outerShdw blurRad="38100" dist="38100" dir="2700000" algn="tl">
                    <a:srgbClr val="000000">
                      <a:alpha val="43137"/>
                    </a:srgbClr>
                  </a:outerShdw>
                </a:effectLst>
                <a:sym typeface="Wingdings"/>
              </a:rPr>
              <a:t>ფოკალური</a:t>
            </a:r>
            <a:endParaRPr lang="en-US" sz="2400" b="1" dirty="0">
              <a:solidFill>
                <a:srgbClr val="3F0DF7"/>
              </a:solidFill>
              <a:effectLst>
                <a:outerShdw blurRad="38100" dist="38100" dir="2700000" algn="tl">
                  <a:srgbClr val="000000">
                    <a:alpha val="43137"/>
                  </a:srgbClr>
                </a:outerShdw>
              </a:effectLst>
            </a:endParaRPr>
          </a:p>
        </p:txBody>
      </p:sp>
      <p:sp>
        <p:nvSpPr>
          <p:cNvPr id="5" name="TextBox 4"/>
          <p:cNvSpPr txBox="1"/>
          <p:nvPr/>
        </p:nvSpPr>
        <p:spPr>
          <a:xfrm>
            <a:off x="6228184" y="4509120"/>
            <a:ext cx="2520280" cy="523220"/>
          </a:xfrm>
          <a:prstGeom prst="rect">
            <a:avLst/>
          </a:prstGeom>
          <a:noFill/>
        </p:spPr>
        <p:txBody>
          <a:bodyPr wrap="square" rtlCol="0">
            <a:spAutoFit/>
          </a:bodyPr>
          <a:lstStyle/>
          <a:p>
            <a:pPr defTabSz="457200"/>
            <a:r>
              <a:rPr lang="en-US" sz="2800" b="1" dirty="0">
                <a:solidFill>
                  <a:prstClr val="black"/>
                </a:solidFill>
                <a:effectLst>
                  <a:outerShdw blurRad="38100" dist="38100" dir="2700000" algn="tl">
                    <a:srgbClr val="000000">
                      <a:alpha val="43137"/>
                    </a:srgbClr>
                  </a:outerShdw>
                </a:effectLst>
                <a:sym typeface="Wingdings"/>
              </a:rPr>
              <a:t></a:t>
            </a:r>
            <a:r>
              <a:rPr lang="en-US" sz="2400" dirty="0">
                <a:solidFill>
                  <a:prstClr val="black"/>
                </a:solidFill>
                <a:sym typeface="Wingdings"/>
              </a:rPr>
              <a:t> </a:t>
            </a:r>
            <a:r>
              <a:rPr lang="ka-GE" sz="2400" b="1" dirty="0" smtClean="0">
                <a:solidFill>
                  <a:srgbClr val="3F0DF7"/>
                </a:solidFill>
                <a:effectLst>
                  <a:outerShdw blurRad="38100" dist="38100" dir="2700000" algn="tl">
                    <a:srgbClr val="000000">
                      <a:alpha val="43137"/>
                    </a:srgbClr>
                  </a:outerShdw>
                </a:effectLst>
                <a:sym typeface="Wingdings"/>
              </a:rPr>
              <a:t>ფოკალური</a:t>
            </a:r>
            <a:endParaRPr lang="en-US" sz="2400" b="1" dirty="0">
              <a:solidFill>
                <a:srgbClr val="3F0DF7"/>
              </a:solidFill>
              <a:effectLst>
                <a:outerShdw blurRad="38100" dist="38100" dir="2700000" algn="tl">
                  <a:srgbClr val="000000">
                    <a:alpha val="43137"/>
                  </a:srgbClr>
                </a:outerShdw>
              </a:effectLst>
            </a:endParaRPr>
          </a:p>
        </p:txBody>
      </p:sp>
      <p:cxnSp>
        <p:nvCxnSpPr>
          <p:cNvPr id="7" name="Straight Connector 6"/>
          <p:cNvCxnSpPr/>
          <p:nvPr/>
        </p:nvCxnSpPr>
        <p:spPr>
          <a:xfrm>
            <a:off x="611560" y="1484784"/>
            <a:ext cx="8064896"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3358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23590" y="203717"/>
            <a:ext cx="5730469" cy="6167103"/>
            <a:chOff x="3323590" y="203717"/>
            <a:chExt cx="5730469" cy="6167103"/>
          </a:xfrm>
        </p:grpSpPr>
        <p:sp>
          <p:nvSpPr>
            <p:cNvPr id="13" name="Rounded Rectangle 12"/>
            <p:cNvSpPr/>
            <p:nvPr/>
          </p:nvSpPr>
          <p:spPr>
            <a:xfrm>
              <a:off x="3323590" y="203717"/>
              <a:ext cx="5730469" cy="6167103"/>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48" name="Rounded Rectangle 47"/>
            <p:cNvSpPr/>
            <p:nvPr/>
          </p:nvSpPr>
          <p:spPr>
            <a:xfrm>
              <a:off x="7380313" y="5139190"/>
              <a:ext cx="1598794" cy="54208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nchorCtr="0"/>
            <a:lstStyle/>
            <a:p>
              <a:pPr algn="ctr" defTabSz="457200"/>
              <a:r>
                <a:rPr lang="ka-GE" sz="17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უცნობი</a:t>
              </a:r>
              <a:endParaRPr lang="en-GB" sz="175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9" name="Rounded Rectangle 48"/>
            <p:cNvSpPr/>
            <p:nvPr/>
          </p:nvSpPr>
          <p:spPr>
            <a:xfrm>
              <a:off x="7380313" y="4383934"/>
              <a:ext cx="1598794" cy="54208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nchorCtr="0"/>
            <a:lstStyle/>
            <a:p>
              <a:pPr algn="ctr" defTabSz="457200"/>
              <a:r>
                <a:rPr lang="ka-GE" sz="17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იმუნური</a:t>
              </a:r>
              <a:endParaRPr lang="en-GB" sz="175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0" name="Rounded Rectangle 49"/>
            <p:cNvSpPr/>
            <p:nvPr/>
          </p:nvSpPr>
          <p:spPr>
            <a:xfrm>
              <a:off x="7380313" y="2873426"/>
              <a:ext cx="1598794" cy="54208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nchorCtr="0"/>
            <a:lstStyle/>
            <a:p>
              <a:pPr algn="ctr" defTabSz="457200"/>
              <a:r>
                <a:rPr lang="ka-GE" sz="17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ინფექცი</a:t>
              </a:r>
              <a:r>
                <a:rPr lang="ka-GE" sz="1750" dirty="0" smtClean="0">
                  <a:ln w="18415" cmpd="sng">
                    <a:solidFill>
                      <a:srgbClr val="FFFFFF"/>
                    </a:solidFill>
                    <a:prstDash val="solid"/>
                  </a:ln>
                  <a:solidFill>
                    <a:srgbClr val="0033CC"/>
                  </a:solidFill>
                  <a:effectLst>
                    <a:outerShdw blurRad="63500" dir="3600000" algn="tl" rotWithShape="0">
                      <a:srgbClr val="000000">
                        <a:alpha val="70000"/>
                      </a:srgbClr>
                    </a:outerShdw>
                  </a:effectLst>
                </a:rPr>
                <a:t>ური</a:t>
              </a:r>
              <a:endParaRPr lang="en-GB" sz="1750" dirty="0">
                <a:ln w="18415" cmpd="sng">
                  <a:solidFill>
                    <a:srgbClr val="FFFFFF"/>
                  </a:solidFill>
                  <a:prstDash val="solid"/>
                </a:ln>
                <a:solidFill>
                  <a:srgbClr val="0033CC"/>
                </a:solidFill>
                <a:effectLst>
                  <a:outerShdw blurRad="63500" dir="3600000" algn="tl" rotWithShape="0">
                    <a:srgbClr val="000000">
                      <a:alpha val="70000"/>
                    </a:srgbClr>
                  </a:outerShdw>
                </a:effectLst>
              </a:endParaRPr>
            </a:p>
          </p:txBody>
        </p:sp>
        <p:sp>
          <p:nvSpPr>
            <p:cNvPr id="52" name="Rounded Rectangle 51"/>
            <p:cNvSpPr/>
            <p:nvPr/>
          </p:nvSpPr>
          <p:spPr>
            <a:xfrm>
              <a:off x="7380312" y="1362918"/>
              <a:ext cx="1598795" cy="54208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nchorCtr="0"/>
            <a:lstStyle/>
            <a:p>
              <a:pPr algn="ctr" defTabSz="457200"/>
              <a:r>
                <a:rPr lang="ka-G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სტრუქტურული</a:t>
              </a:r>
              <a:endParaRPr lang="en-GB"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7308304" y="908720"/>
              <a:ext cx="1633835" cy="400110"/>
            </a:xfrm>
            <a:prstGeom prst="rect">
              <a:avLst/>
            </a:prstGeom>
            <a:noFill/>
            <a:ln>
              <a:noFill/>
            </a:ln>
          </p:spPr>
          <p:txBody>
            <a:bodyPr wrap="square" rtlCol="0">
              <a:spAutoFit/>
            </a:bodyPr>
            <a:lstStyle/>
            <a:p>
              <a:pPr algn="ctr" defTabSz="457200"/>
              <a:r>
                <a:rPr lang="ka-GE" sz="2000" b="1" dirty="0" smtClean="0">
                  <a:solidFill>
                    <a:srgbClr val="000000"/>
                  </a:solidFill>
                  <a:effectLst>
                    <a:outerShdw blurRad="38100" dist="38100" dir="2700000" algn="tl">
                      <a:srgbClr val="000000">
                        <a:alpha val="43137"/>
                      </a:srgbClr>
                    </a:outerShdw>
                  </a:effectLst>
                </a:rPr>
                <a:t>ეტიოლოგია</a:t>
              </a:r>
              <a:endParaRPr lang="en-US" sz="2000" b="1" dirty="0">
                <a:solidFill>
                  <a:srgbClr val="000000"/>
                </a:solidFill>
                <a:effectLst>
                  <a:outerShdw blurRad="38100" dist="38100" dir="2700000" algn="tl">
                    <a:srgbClr val="000000">
                      <a:alpha val="43137"/>
                    </a:srgbClr>
                  </a:outerShdw>
                </a:effectLst>
              </a:endParaRPr>
            </a:p>
          </p:txBody>
        </p:sp>
        <p:sp>
          <p:nvSpPr>
            <p:cNvPr id="51" name="Rounded Rectangle 50"/>
            <p:cNvSpPr/>
            <p:nvPr/>
          </p:nvSpPr>
          <p:spPr>
            <a:xfrm>
              <a:off x="7380313" y="3628680"/>
              <a:ext cx="1609464" cy="54208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nchorCtr="0"/>
            <a:lstStyle/>
            <a:p>
              <a:pPr algn="ctr" defTabSz="457200"/>
              <a:r>
                <a:rPr lang="ka-GE"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მეტაბოლური</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3" name="Rounded Rectangle 52"/>
            <p:cNvSpPr/>
            <p:nvPr/>
          </p:nvSpPr>
          <p:spPr>
            <a:xfrm>
              <a:off x="7380313" y="2118172"/>
              <a:ext cx="1598794" cy="54208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nchorCtr="0"/>
            <a:lstStyle/>
            <a:p>
              <a:pPr algn="ctr" defTabSz="457200"/>
              <a:r>
                <a:rPr lang="ka-GE" sz="17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გენეტიკური</a:t>
              </a:r>
              <a:endParaRPr lang="en-GB" sz="175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4" name="Down Arrow 3"/>
          <p:cNvSpPr/>
          <p:nvPr/>
        </p:nvSpPr>
        <p:spPr>
          <a:xfrm>
            <a:off x="3621312" y="2125577"/>
            <a:ext cx="914400" cy="582661"/>
          </a:xfrm>
          <a:prstGeom prst="downArrow">
            <a:avLst/>
          </a:prstGeom>
          <a:ln/>
        </p:spPr>
        <p:style>
          <a:lnRef idx="0">
            <a:schemeClr val="dk1"/>
          </a:lnRef>
          <a:fillRef idx="1002">
            <a:schemeClr val="lt2"/>
          </a:fillRef>
          <a:effectRef idx="3">
            <a:schemeClr val="dk1"/>
          </a:effectRef>
          <a:fontRef idx="minor">
            <a:schemeClr val="lt1"/>
          </a:fontRef>
        </p:style>
        <p:txBody>
          <a:bodyPr rtlCol="0" anchor="ctr"/>
          <a:lstStyle/>
          <a:p>
            <a:pPr algn="ctr" defTabSz="457200"/>
            <a:endParaRPr lang="en-US">
              <a:solidFill>
                <a:srgbClr val="FFFFFF"/>
              </a:solidFill>
            </a:endParaRPr>
          </a:p>
        </p:txBody>
      </p:sp>
      <p:grpSp>
        <p:nvGrpSpPr>
          <p:cNvPr id="5" name="Group 6"/>
          <p:cNvGrpSpPr/>
          <p:nvPr/>
        </p:nvGrpSpPr>
        <p:grpSpPr>
          <a:xfrm>
            <a:off x="755576" y="2780928"/>
            <a:ext cx="6422338" cy="1578403"/>
            <a:chOff x="741950" y="2801562"/>
            <a:chExt cx="6908816" cy="1578403"/>
          </a:xfrm>
        </p:grpSpPr>
        <p:sp>
          <p:nvSpPr>
            <p:cNvPr id="12" name="Rounded Rectangle 11"/>
            <p:cNvSpPr/>
            <p:nvPr/>
          </p:nvSpPr>
          <p:spPr>
            <a:xfrm>
              <a:off x="741950" y="2801562"/>
              <a:ext cx="6908816" cy="1578403"/>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a:r>
                <a:rPr lang="ka-GE" sz="2400" b="1" dirty="0" smtClean="0">
                  <a:solidFill>
                    <a:srgbClr val="000000"/>
                  </a:solidFill>
                  <a:effectLst>
                    <a:outerShdw blurRad="38100" dist="38100" dir="2700000" algn="tl">
                      <a:srgbClr val="000000">
                        <a:alpha val="43137"/>
                      </a:srgbClr>
                    </a:outerShdw>
                  </a:effectLst>
                </a:rPr>
                <a:t>ეპილეფსიის ტიპი</a:t>
              </a:r>
              <a:endParaRPr lang="en-US" sz="2400" b="1" dirty="0">
                <a:solidFill>
                  <a:srgbClr val="000000"/>
                </a:solidFill>
                <a:effectLst>
                  <a:outerShdw blurRad="38100" dist="38100" dir="2700000" algn="tl">
                    <a:srgbClr val="000000">
                      <a:alpha val="43137"/>
                    </a:srgbClr>
                  </a:outerShdw>
                </a:effectLst>
              </a:endParaRPr>
            </a:p>
          </p:txBody>
        </p:sp>
        <p:sp>
          <p:nvSpPr>
            <p:cNvPr id="47" name="Rounded Rectangle 46"/>
            <p:cNvSpPr/>
            <p:nvPr/>
          </p:nvSpPr>
          <p:spPr>
            <a:xfrm>
              <a:off x="2291199" y="3377626"/>
              <a:ext cx="1936561" cy="792953"/>
            </a:xfrm>
            <a:prstGeom prst="roundRect">
              <a:avLst/>
            </a:prstGeom>
            <a:gradFill flip="none" rotWithShape="1">
              <a:gsLst>
                <a:gs pos="58000">
                  <a:srgbClr val="D403D5"/>
                </a:gs>
                <a:gs pos="100000">
                  <a:srgbClr val="8F038F"/>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გენერალიზებული</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5" name="Rounded Rectangle 54"/>
            <p:cNvSpPr/>
            <p:nvPr/>
          </p:nvSpPr>
          <p:spPr>
            <a:xfrm>
              <a:off x="4305223" y="3377626"/>
              <a:ext cx="1936561" cy="792088"/>
            </a:xfrm>
            <a:prstGeom prst="roundRect">
              <a:avLst/>
            </a:prstGeom>
            <a:gradFill flip="none" rotWithShape="1">
              <a:gsLst>
                <a:gs pos="60000">
                  <a:schemeClr val="accent6">
                    <a:lumMod val="75000"/>
                  </a:schemeClr>
                </a:gs>
                <a:gs pos="100000">
                  <a:schemeClr val="accent6">
                    <a:lumMod val="50000"/>
                  </a:schemeClr>
                </a:gs>
              </a:gsLst>
              <a:path path="rect">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კომბინირებული გენერალიზებული და ფოკალური</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6" name="Rounded Rectangle 55"/>
            <p:cNvSpPr/>
            <p:nvPr/>
          </p:nvSpPr>
          <p:spPr>
            <a:xfrm>
              <a:off x="6319246" y="3377626"/>
              <a:ext cx="1296144" cy="792953"/>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defTabSz="457200"/>
              <a:r>
                <a:rPr lang="ka-G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უცნობი</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7" name="Rounded Rectangle 56"/>
            <p:cNvSpPr/>
            <p:nvPr/>
          </p:nvSpPr>
          <p:spPr>
            <a:xfrm>
              <a:off x="896875" y="3377626"/>
              <a:ext cx="1303235" cy="792953"/>
            </a:xfrm>
            <a:prstGeom prst="roundRect">
              <a:avLst/>
            </a:prstGeom>
            <a:gradFill flip="none" rotWithShape="1">
              <a:gsLst>
                <a:gs pos="57000">
                  <a:srgbClr val="0A68AD"/>
                </a:gs>
                <a:gs pos="100000">
                  <a:srgbClr val="06457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ფოკალური</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Group 5"/>
          <p:cNvGrpSpPr/>
          <p:nvPr/>
        </p:nvGrpSpPr>
        <p:grpSpPr>
          <a:xfrm>
            <a:off x="1907704" y="4509120"/>
            <a:ext cx="4208016" cy="1456661"/>
            <a:chOff x="1867125" y="4596320"/>
            <a:chExt cx="4208016" cy="1456661"/>
          </a:xfrm>
        </p:grpSpPr>
        <p:sp>
          <p:nvSpPr>
            <p:cNvPr id="20" name="Down Arrow 19"/>
            <p:cNvSpPr/>
            <p:nvPr/>
          </p:nvSpPr>
          <p:spPr>
            <a:xfrm>
              <a:off x="3591727" y="4596320"/>
              <a:ext cx="914400" cy="514097"/>
            </a:xfrm>
            <a:prstGeom prst="downArrow">
              <a:avLst/>
            </a:prstGeom>
            <a:ln/>
          </p:spPr>
          <p:style>
            <a:lnRef idx="0">
              <a:schemeClr val="dk1"/>
            </a:lnRef>
            <a:fillRef idx="1002">
              <a:schemeClr val="lt2"/>
            </a:fillRef>
            <a:effectRef idx="3">
              <a:schemeClr val="dk1"/>
            </a:effectRef>
            <a:fontRef idx="minor">
              <a:schemeClr val="lt1"/>
            </a:fontRef>
          </p:style>
          <p:txBody>
            <a:bodyPr rtlCol="0" anchor="ctr"/>
            <a:lstStyle/>
            <a:p>
              <a:pPr algn="ctr" defTabSz="457200"/>
              <a:endParaRPr lang="en-US" b="1">
                <a:solidFill>
                  <a:schemeClr val="tx1">
                    <a:lumMod val="95000"/>
                    <a:lumOff val="5000"/>
                  </a:schemeClr>
                </a:solidFill>
                <a:effectLst>
                  <a:outerShdw blurRad="38100" dist="38100" dir="2700000" algn="tl">
                    <a:srgbClr val="000000">
                      <a:alpha val="43137"/>
                    </a:srgbClr>
                  </a:outerShdw>
                </a:effectLst>
              </a:endParaRPr>
            </a:p>
          </p:txBody>
        </p:sp>
        <p:sp>
          <p:nvSpPr>
            <p:cNvPr id="28" name="Rounded Rectangle 27"/>
            <p:cNvSpPr/>
            <p:nvPr/>
          </p:nvSpPr>
          <p:spPr>
            <a:xfrm>
              <a:off x="1867125" y="5278276"/>
              <a:ext cx="4208016" cy="774705"/>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457200"/>
              <a:r>
                <a:rPr lang="ka-GE" sz="2400" b="1" dirty="0" smtClean="0">
                  <a:solidFill>
                    <a:schemeClr val="tx1">
                      <a:lumMod val="95000"/>
                      <a:lumOff val="5000"/>
                    </a:schemeClr>
                  </a:solidFill>
                  <a:effectLst>
                    <a:outerShdw blurRad="38100" dist="38100" dir="2700000" algn="tl">
                      <a:srgbClr val="000000">
                        <a:alpha val="43137"/>
                      </a:srgbClr>
                    </a:outerShdw>
                  </a:effectLst>
                </a:rPr>
                <a:t>ეპილეფსიური სინდრომები</a:t>
              </a:r>
              <a:endParaRPr lang="en-US" sz="2400" b="1" dirty="0">
                <a:solidFill>
                  <a:schemeClr val="tx1">
                    <a:lumMod val="95000"/>
                    <a:lumOff val="5000"/>
                  </a:schemeClr>
                </a:solidFill>
                <a:effectLst>
                  <a:outerShdw blurRad="38100" dist="38100" dir="2700000" algn="tl">
                    <a:srgbClr val="000000">
                      <a:alpha val="43137"/>
                    </a:srgbClr>
                  </a:outerShdw>
                </a:effectLst>
              </a:endParaRPr>
            </a:p>
          </p:txBody>
        </p:sp>
      </p:grpSp>
      <p:sp>
        <p:nvSpPr>
          <p:cNvPr id="25" name="Rounded Rectangle 24"/>
          <p:cNvSpPr/>
          <p:nvPr/>
        </p:nvSpPr>
        <p:spPr>
          <a:xfrm>
            <a:off x="1403648" y="609104"/>
            <a:ext cx="5616624" cy="1244415"/>
          </a:xfrm>
          <a:prstGeom prst="roundRect">
            <a:avLst/>
          </a:prstGeom>
          <a:solidFill>
            <a:schemeClr val="accent1">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t"/>
          <a:lstStyle/>
          <a:p>
            <a:pPr algn="ctr" defTabSz="457200"/>
            <a:r>
              <a:rPr lang="ka-GE" sz="2400" b="1" dirty="0" smtClean="0">
                <a:solidFill>
                  <a:srgbClr val="000000"/>
                </a:solidFill>
                <a:effectLst>
                  <a:outerShdw blurRad="38100" dist="38100" dir="2700000" algn="tl">
                    <a:srgbClr val="000000">
                      <a:alpha val="43137"/>
                    </a:srgbClr>
                  </a:outerShdw>
                </a:effectLst>
              </a:rPr>
              <a:t>გულყრის ტიპი</a:t>
            </a:r>
            <a:endParaRPr lang="en-US" sz="2400" b="1" dirty="0">
              <a:solidFill>
                <a:srgbClr val="000000"/>
              </a:solidFill>
              <a:effectLst>
                <a:outerShdw blurRad="38100" dist="38100" dir="2700000" algn="tl">
                  <a:srgbClr val="000000">
                    <a:alpha val="43137"/>
                  </a:srgbClr>
                </a:outerShdw>
              </a:effectLst>
            </a:endParaRPr>
          </a:p>
        </p:txBody>
      </p:sp>
      <p:sp>
        <p:nvSpPr>
          <p:cNvPr id="26" name="Rounded Rectangle 25"/>
          <p:cNvSpPr/>
          <p:nvPr/>
        </p:nvSpPr>
        <p:spPr>
          <a:xfrm>
            <a:off x="3203848" y="1117297"/>
            <a:ext cx="2016223" cy="612000"/>
          </a:xfrm>
          <a:prstGeom prst="roundRect">
            <a:avLst/>
          </a:prstGeom>
          <a:gradFill flip="none" rotWithShape="1">
            <a:gsLst>
              <a:gs pos="58000">
                <a:srgbClr val="D403D5"/>
              </a:gs>
              <a:gs pos="100000">
                <a:srgbClr val="8F038F"/>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გენერალიზებული საწყისით</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Rounded Rectangle 26"/>
          <p:cNvSpPr/>
          <p:nvPr/>
        </p:nvSpPr>
        <p:spPr>
          <a:xfrm>
            <a:off x="5292080" y="1124744"/>
            <a:ext cx="1620000" cy="61200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defTabSz="457200"/>
            <a:r>
              <a:rPr lang="ka-GE"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უცნობი საწყისით</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Rounded Rectangle 30"/>
          <p:cNvSpPr/>
          <p:nvPr/>
        </p:nvSpPr>
        <p:spPr>
          <a:xfrm>
            <a:off x="1475656" y="1124744"/>
            <a:ext cx="1620000" cy="612000"/>
          </a:xfrm>
          <a:prstGeom prst="roundRect">
            <a:avLst/>
          </a:prstGeom>
          <a:gradFill flip="none" rotWithShape="1">
            <a:gsLst>
              <a:gs pos="57000">
                <a:srgbClr val="0A68AD"/>
              </a:gs>
              <a:gs pos="100000">
                <a:srgbClr val="06457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ფოკალური საწყისით</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638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12968" cy="1143000"/>
          </a:xfrm>
        </p:spPr>
        <p:txBody>
          <a:bodyPr>
            <a:noAutofit/>
          </a:bodyPr>
          <a:lstStyle/>
          <a:p>
            <a:r>
              <a:rPr lang="ka-GE" sz="3200" b="1" dirty="0" smtClean="0">
                <a:solidFill>
                  <a:srgbClr val="0000FF"/>
                </a:solidFill>
                <a:effectLst>
                  <a:outerShdw blurRad="38100" dist="38100" dir="2700000" algn="tl">
                    <a:srgbClr val="000000">
                      <a:alpha val="43137"/>
                    </a:srgbClr>
                  </a:outerShdw>
                </a:effectLst>
              </a:rPr>
              <a:t>ძველი ტერმინი</a:t>
            </a:r>
            <a:r>
              <a:rPr lang="en-US" sz="3200" b="1" dirty="0" smtClean="0">
                <a:solidFill>
                  <a:srgbClr val="0000FF"/>
                </a:solidFill>
                <a:effectLst>
                  <a:outerShdw blurRad="38100" dist="38100" dir="2700000" algn="tl">
                    <a:srgbClr val="000000">
                      <a:alpha val="43137"/>
                    </a:srgbClr>
                  </a:outerShdw>
                </a:effectLst>
              </a:rPr>
              <a:t> </a:t>
            </a:r>
            <a:r>
              <a:rPr lang="ka-GE" sz="3200" b="1" dirty="0" smtClean="0">
                <a:solidFill>
                  <a:srgbClr val="0000FF"/>
                </a:solidFill>
                <a:effectLst>
                  <a:outerShdw blurRad="38100" dist="38100" dir="2700000" algn="tl">
                    <a:srgbClr val="000000">
                      <a:alpha val="43137"/>
                    </a:srgbClr>
                  </a:outerShdw>
                </a:effectLst>
              </a:rPr>
              <a:t>იდიოპათიური გენერალიზებული ეპილეფსიები</a:t>
            </a:r>
            <a:endParaRPr lang="en-US" sz="3200" b="1" dirty="0">
              <a:solidFill>
                <a:srgbClr val="0000FF"/>
              </a:solidFill>
              <a:effectLst>
                <a:outerShdw blurRad="38100" dist="38100" dir="2700000" algn="tl">
                  <a:srgbClr val="000000">
                    <a:alpha val="43137"/>
                  </a:srgbClr>
                </a:outerShdw>
              </a:effectLst>
            </a:endParaRPr>
          </a:p>
        </p:txBody>
      </p:sp>
      <p:grpSp>
        <p:nvGrpSpPr>
          <p:cNvPr id="10" name="Group 9"/>
          <p:cNvGrpSpPr/>
          <p:nvPr/>
        </p:nvGrpSpPr>
        <p:grpSpPr>
          <a:xfrm>
            <a:off x="395536" y="1828800"/>
            <a:ext cx="8352928" cy="4343400"/>
            <a:chOff x="3750127" y="1828800"/>
            <a:chExt cx="4572000" cy="4343400"/>
          </a:xfrm>
        </p:grpSpPr>
        <p:sp>
          <p:nvSpPr>
            <p:cNvPr id="4" name="Rounded Rectangle 3"/>
            <p:cNvSpPr/>
            <p:nvPr/>
          </p:nvSpPr>
          <p:spPr>
            <a:xfrm>
              <a:off x="3750127" y="1828800"/>
              <a:ext cx="4572000" cy="434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ka-G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იდიოპათიური გენერალიზებული ეპილეფსიები</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a:off x="4054927" y="2971800"/>
              <a:ext cx="1905000" cy="1295400"/>
            </a:xfrm>
            <a:prstGeom prst="roundRect">
              <a:avLst/>
            </a:prstGeom>
            <a:solidFill>
              <a:schemeClr val="accent5">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dirty="0" smtClean="0">
                  <a:solidFill>
                    <a:prstClr val="black"/>
                  </a:solidFill>
                  <a:effectLst>
                    <a:outerShdw blurRad="38100" dist="38100" dir="2700000" algn="tl">
                      <a:srgbClr val="000000">
                        <a:alpha val="43137"/>
                      </a:srgbClr>
                    </a:outerShdw>
                  </a:effectLst>
                </a:rPr>
                <a:t>ბავშთა აბსანს ეპილეფსია</a:t>
              </a:r>
              <a:endParaRPr lang="en-US" sz="2000" dirty="0" smtClean="0">
                <a:solidFill>
                  <a:prstClr val="black"/>
                </a:solidFill>
                <a:effectLst>
                  <a:outerShdw blurRad="38100" dist="38100" dir="2700000" algn="tl">
                    <a:srgbClr val="000000">
                      <a:alpha val="43137"/>
                    </a:srgbClr>
                  </a:outerShdw>
                </a:effectLst>
              </a:endParaRPr>
            </a:p>
          </p:txBody>
        </p:sp>
        <p:sp>
          <p:nvSpPr>
            <p:cNvPr id="6" name="Rounded Rectangle 5"/>
            <p:cNvSpPr/>
            <p:nvPr/>
          </p:nvSpPr>
          <p:spPr>
            <a:xfrm>
              <a:off x="6188527" y="4495800"/>
              <a:ext cx="1905000" cy="1295400"/>
            </a:xfrm>
            <a:prstGeom prst="roundRect">
              <a:avLst/>
            </a:prstGeom>
            <a:solidFill>
              <a:schemeClr val="tx2">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dirty="0" smtClean="0">
                  <a:solidFill>
                    <a:prstClr val="black"/>
                  </a:solidFill>
                  <a:effectLst>
                    <a:outerShdw blurRad="38100" dist="38100" dir="2700000" algn="tl">
                      <a:srgbClr val="000000">
                        <a:alpha val="43137"/>
                      </a:srgbClr>
                    </a:outerShdw>
                  </a:effectLst>
                </a:rPr>
                <a:t>მხოლოდ გენერალიზებული ტონურ-კლონური გულყრები</a:t>
              </a:r>
              <a:endParaRPr lang="en-US" sz="2000" dirty="0" smtClean="0">
                <a:solidFill>
                  <a:prstClr val="black"/>
                </a:solidFill>
                <a:effectLst>
                  <a:outerShdw blurRad="38100" dist="38100" dir="2700000" algn="tl">
                    <a:srgbClr val="000000">
                      <a:alpha val="43137"/>
                    </a:srgbClr>
                  </a:outerShdw>
                </a:effectLst>
              </a:endParaRPr>
            </a:p>
          </p:txBody>
        </p:sp>
        <p:sp>
          <p:nvSpPr>
            <p:cNvPr id="7" name="Rounded Rectangle 6"/>
            <p:cNvSpPr/>
            <p:nvPr/>
          </p:nvSpPr>
          <p:spPr>
            <a:xfrm>
              <a:off x="6188527" y="2971800"/>
              <a:ext cx="1905000" cy="1295400"/>
            </a:xfrm>
            <a:prstGeom prst="roundRect">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dirty="0" smtClean="0">
                  <a:solidFill>
                    <a:prstClr val="black"/>
                  </a:solidFill>
                  <a:effectLst>
                    <a:outerShdw blurRad="38100" dist="38100" dir="2700000" algn="tl">
                      <a:srgbClr val="000000">
                        <a:alpha val="43137"/>
                      </a:srgbClr>
                    </a:outerShdw>
                  </a:effectLst>
                </a:rPr>
                <a:t>იუვენილური აბსანს ეპილეფსია</a:t>
              </a:r>
              <a:endParaRPr lang="en-US" sz="2000" dirty="0" smtClean="0">
                <a:solidFill>
                  <a:prstClr val="black"/>
                </a:solidFill>
                <a:effectLst>
                  <a:outerShdw blurRad="38100" dist="38100" dir="2700000" algn="tl">
                    <a:srgbClr val="000000">
                      <a:alpha val="43137"/>
                    </a:srgbClr>
                  </a:outerShdw>
                </a:effectLst>
              </a:endParaRPr>
            </a:p>
          </p:txBody>
        </p:sp>
        <p:sp>
          <p:nvSpPr>
            <p:cNvPr id="8" name="Rounded Rectangle 7"/>
            <p:cNvSpPr/>
            <p:nvPr/>
          </p:nvSpPr>
          <p:spPr>
            <a:xfrm>
              <a:off x="4054927" y="4495800"/>
              <a:ext cx="1905000" cy="1295400"/>
            </a:xfrm>
            <a:prstGeom prst="roundRect">
              <a:avLst/>
            </a:prstGeom>
            <a:solidFill>
              <a:schemeClr val="tx2">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dirty="0" smtClean="0">
                  <a:solidFill>
                    <a:prstClr val="black"/>
                  </a:solidFill>
                  <a:effectLst>
                    <a:outerShdw blurRad="38100" dist="38100" dir="2700000" algn="tl">
                      <a:srgbClr val="000000">
                        <a:alpha val="43137"/>
                      </a:srgbClr>
                    </a:outerShdw>
                  </a:effectLst>
                </a:rPr>
                <a:t>იუვენილური მიოკლონური ეპილეფსია</a:t>
              </a:r>
              <a:endParaRPr lang="en-US" sz="2000" dirty="0" smtClean="0">
                <a:solidFill>
                  <a:prstClr val="black"/>
                </a:solidFill>
                <a:effectLst>
                  <a:outerShdw blurRad="38100" dist="38100" dir="2700000" algn="tl">
                    <a:srgbClr val="000000">
                      <a:alpha val="43137"/>
                    </a:srgbClr>
                  </a:outerShdw>
                </a:effectLst>
              </a:endParaRPr>
            </a:p>
          </p:txBody>
        </p:sp>
      </p:grpSp>
      <p:cxnSp>
        <p:nvCxnSpPr>
          <p:cNvPr id="12" name="Straight Connector 11"/>
          <p:cNvCxnSpPr/>
          <p:nvPr/>
        </p:nvCxnSpPr>
        <p:spPr>
          <a:xfrm>
            <a:off x="611560" y="1484784"/>
            <a:ext cx="8064896"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57066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fontScale="90000"/>
          </a:bodyPr>
          <a:lstStyle/>
          <a:p>
            <a:r>
              <a:rPr lang="ka-GE" b="1" dirty="0" smtClean="0">
                <a:solidFill>
                  <a:srgbClr val="0432FF"/>
                </a:solidFill>
                <a:effectLst>
                  <a:outerShdw blurRad="38100" dist="38100" dir="2700000" algn="tl">
                    <a:srgbClr val="000000">
                      <a:alpha val="43137"/>
                    </a:srgbClr>
                  </a:outerShdw>
                </a:effectLst>
              </a:rPr>
              <a:t>გენეტიკური       იდიოპათიური </a:t>
            </a:r>
            <a:br>
              <a:rPr lang="ka-GE" b="1" dirty="0" smtClean="0">
                <a:solidFill>
                  <a:srgbClr val="0432FF"/>
                </a:solidFill>
                <a:effectLst>
                  <a:outerShdw blurRad="38100" dist="38100" dir="2700000" algn="tl">
                    <a:srgbClr val="000000">
                      <a:alpha val="43137"/>
                    </a:srgbClr>
                  </a:outerShdw>
                </a:effectLst>
              </a:rPr>
            </a:br>
            <a:endParaRPr lang="en-US" b="1" dirty="0">
              <a:solidFill>
                <a:srgbClr val="0432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340768"/>
            <a:ext cx="9144000" cy="5257795"/>
          </a:xfrm>
        </p:spPr>
        <p:txBody>
          <a:bodyPr>
            <a:noAutofit/>
          </a:bodyPr>
          <a:lstStyle/>
          <a:p>
            <a:r>
              <a:rPr lang="ka-GE" sz="2400" dirty="0" smtClean="0"/>
              <a:t>“</a:t>
            </a:r>
            <a:r>
              <a:rPr lang="ka-GE" sz="2400" dirty="0" smtClean="0">
                <a:solidFill>
                  <a:schemeClr val="tx1">
                    <a:lumMod val="95000"/>
                    <a:lumOff val="5000"/>
                  </a:schemeClr>
                </a:solidFill>
              </a:rPr>
              <a:t>იდიოპათურიური” ნიშნავს, რომ </a:t>
            </a:r>
            <a:r>
              <a:rPr lang="en-US" sz="2400" dirty="0" smtClean="0">
                <a:solidFill>
                  <a:schemeClr val="tx1">
                    <a:lumMod val="95000"/>
                    <a:lumOff val="5000"/>
                  </a:schemeClr>
                </a:solidFill>
              </a:rPr>
              <a:t> </a:t>
            </a:r>
            <a:r>
              <a:rPr lang="ka-GE" sz="2400" dirty="0" smtClean="0">
                <a:solidFill>
                  <a:schemeClr val="tx1">
                    <a:lumMod val="95000"/>
                    <a:lumOff val="5000"/>
                  </a:schemeClr>
                </a:solidFill>
              </a:rPr>
              <a:t>სავარაუდოა </a:t>
            </a:r>
            <a:r>
              <a:rPr lang="ka-GE" sz="2400" dirty="0" smtClean="0"/>
              <a:t>მემკვიდრეობითი პრედისპოზიცია</a:t>
            </a:r>
            <a:endParaRPr lang="en-US" sz="2400" dirty="0" smtClean="0"/>
          </a:p>
          <a:p>
            <a:endParaRPr lang="en-US" sz="2400" dirty="0"/>
          </a:p>
          <a:p>
            <a:r>
              <a:rPr lang="ka-GE" sz="2400" b="1" dirty="0" smtClean="0">
                <a:solidFill>
                  <a:srgbClr val="0432FF"/>
                </a:solidFill>
                <a:effectLst>
                  <a:outerShdw blurRad="38100" dist="38100" dir="2700000" algn="tl">
                    <a:srgbClr val="000000">
                      <a:alpha val="43137"/>
                    </a:srgbClr>
                  </a:outerShdw>
                </a:effectLst>
              </a:rPr>
              <a:t>გენეტიკური</a:t>
            </a:r>
            <a:r>
              <a:rPr lang="en-US" sz="2400" b="1" dirty="0" smtClean="0">
                <a:solidFill>
                  <a:srgbClr val="0432FF"/>
                </a:solidFill>
                <a:effectLst>
                  <a:outerShdw blurRad="38100" dist="38100" dir="2700000" algn="tl">
                    <a:srgbClr val="000000">
                      <a:alpha val="43137"/>
                    </a:srgbClr>
                  </a:outerShdw>
                </a:effectLst>
              </a:rPr>
              <a:t> </a:t>
            </a:r>
            <a:r>
              <a:rPr lang="ka-GE" sz="2400" b="1" dirty="0" smtClean="0">
                <a:solidFill>
                  <a:srgbClr val="0432FF"/>
                </a:solidFill>
                <a:effectLst>
                  <a:outerShdw blurRad="38100" dist="38100" dir="2700000" algn="tl">
                    <a:srgbClr val="000000">
                      <a:alpha val="43137"/>
                    </a:srgbClr>
                  </a:outerShdw>
                </a:effectLst>
              </a:rPr>
              <a:t>არ ნიშნავს მემკვიდრეობითობას</a:t>
            </a:r>
            <a:endParaRPr lang="en-US" sz="2400" b="1" dirty="0" smtClean="0">
              <a:solidFill>
                <a:srgbClr val="0432FF"/>
              </a:solidFill>
              <a:effectLst>
                <a:outerShdw blurRad="38100" dist="38100" dir="2700000" algn="tl">
                  <a:srgbClr val="000000">
                    <a:alpha val="43137"/>
                  </a:srgbClr>
                </a:outerShdw>
              </a:effectLst>
            </a:endParaRPr>
          </a:p>
          <a:p>
            <a:pPr lvl="1"/>
            <a:r>
              <a:rPr lang="ka-GE" sz="2400" dirty="0" smtClean="0"/>
              <a:t>მნიშვნელოვანია ე.წ.</a:t>
            </a:r>
            <a:r>
              <a:rPr lang="en-US" sz="2400" i="1" dirty="0" smtClean="0"/>
              <a:t> de novo </a:t>
            </a:r>
            <a:r>
              <a:rPr lang="ka-GE" sz="2400" dirty="0" smtClean="0"/>
              <a:t>მუტაციები მსუბუქად და მძიმედ მიმდინარე ეპილეფსიების დროს </a:t>
            </a:r>
            <a:endParaRPr lang="en-US" sz="2400" dirty="0" smtClean="0"/>
          </a:p>
          <a:p>
            <a:pPr lvl="1"/>
            <a:endParaRPr lang="en-US" sz="2400" dirty="0" smtClean="0"/>
          </a:p>
          <a:p>
            <a:r>
              <a:rPr lang="ka-GE" sz="2400" dirty="0" smtClean="0"/>
              <a:t>მსოფლიოს ზოგიერთი ქვეყნისთვის წარმოადგენს სტიგმის მნიშვნელოვან პრობლემას </a:t>
            </a:r>
            <a:endParaRPr lang="en-US" sz="2400" dirty="0">
              <a:solidFill>
                <a:srgbClr val="0033CC"/>
              </a:solidFill>
            </a:endParaRPr>
          </a:p>
        </p:txBody>
      </p:sp>
      <p:sp>
        <p:nvSpPr>
          <p:cNvPr id="4" name="Left-Right Arrow 3"/>
          <p:cNvSpPr/>
          <p:nvPr/>
        </p:nvSpPr>
        <p:spPr>
          <a:xfrm>
            <a:off x="3995936" y="620688"/>
            <a:ext cx="432048" cy="72008"/>
          </a:xfrm>
          <a:prstGeom prst="leftRightArrow">
            <a:avLst/>
          </a:prstGeom>
          <a:ln>
            <a:solidFill>
              <a:srgbClr val="3F0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11560" y="1124744"/>
            <a:ext cx="8064896"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14201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ka-GE" b="1" dirty="0" smtClean="0">
                <a:solidFill>
                  <a:srgbClr val="0432FF"/>
                </a:solidFill>
                <a:effectLst>
                  <a:outerShdw blurRad="38100" dist="38100" dir="2700000" algn="tl">
                    <a:srgbClr val="000000">
                      <a:alpha val="43137"/>
                    </a:srgbClr>
                  </a:outerShdw>
                </a:effectLst>
              </a:rPr>
              <a:t>გენეტიკური</a:t>
            </a:r>
            <a:r>
              <a:rPr lang="en-US" b="1" dirty="0" smtClean="0">
                <a:solidFill>
                  <a:srgbClr val="0432FF"/>
                </a:solidFill>
                <a:effectLst>
                  <a:outerShdw blurRad="38100" dist="38100" dir="2700000" algn="tl">
                    <a:srgbClr val="000000">
                      <a:alpha val="43137"/>
                    </a:srgbClr>
                  </a:outerShdw>
                </a:effectLst>
              </a:rPr>
              <a:t> </a:t>
            </a:r>
            <a:r>
              <a:rPr lang="en-US" b="1" dirty="0">
                <a:solidFill>
                  <a:srgbClr val="0432FF"/>
                </a:solidFill>
                <a:effectLst>
                  <a:outerShdw blurRad="38100" dist="38100" dir="2700000" algn="tl">
                    <a:srgbClr val="000000">
                      <a:alpha val="43137"/>
                    </a:srgbClr>
                  </a:outerShdw>
                </a:effectLst>
              </a:rPr>
              <a:t>≠ </a:t>
            </a:r>
            <a:r>
              <a:rPr lang="ka-GE" b="1" dirty="0" smtClean="0">
                <a:solidFill>
                  <a:srgbClr val="0432FF"/>
                </a:solidFill>
                <a:effectLst>
                  <a:outerShdw blurRad="38100" dist="38100" dir="2700000" algn="tl">
                    <a:srgbClr val="000000">
                      <a:alpha val="43137"/>
                    </a:srgbClr>
                  </a:outerShdw>
                </a:effectLst>
              </a:rPr>
              <a:t>გენის ტესტირება</a:t>
            </a:r>
            <a:endParaRPr lang="en-US" b="1" dirty="0">
              <a:solidFill>
                <a:srgbClr val="0432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80728"/>
            <a:ext cx="9144000" cy="5257795"/>
          </a:xfrm>
        </p:spPr>
        <p:txBody>
          <a:bodyPr>
            <a:noAutofit/>
          </a:bodyPr>
          <a:lstStyle/>
          <a:p>
            <a:pPr lvl="1"/>
            <a:r>
              <a:rPr lang="ka-GE" sz="2400" dirty="0" smtClean="0"/>
              <a:t>ჩვეულებრივ, მუტაცია</a:t>
            </a:r>
            <a:r>
              <a:rPr lang="en-US" sz="2400" dirty="0" smtClean="0"/>
              <a:t> </a:t>
            </a:r>
            <a:r>
              <a:rPr lang="ka-GE" sz="2400" dirty="0" smtClean="0"/>
              <a:t>უცნობია </a:t>
            </a:r>
            <a:endParaRPr lang="en-US" sz="2400" dirty="0" smtClean="0"/>
          </a:p>
          <a:p>
            <a:pPr lvl="1"/>
            <a:r>
              <a:rPr lang="ka-GE" sz="2400" dirty="0" smtClean="0"/>
              <a:t>მოლეკულურ გენტიკური ტესტირების ჩატარება არ არის აუცილებელი</a:t>
            </a:r>
            <a:endParaRPr lang="en-US" sz="2400" dirty="0" smtClean="0"/>
          </a:p>
          <a:p>
            <a:pPr lvl="1"/>
            <a:r>
              <a:rPr lang="ka-GE" sz="2400" dirty="0" smtClean="0"/>
              <a:t>დიაგნოსტირებულია კლინიკური კვლევით, მაგ. ტყუპები, ოჯახური შემთხვევები</a:t>
            </a:r>
            <a:r>
              <a:rPr lang="en-US" sz="2400" dirty="0" smtClean="0"/>
              <a:t/>
            </a:r>
            <a:br>
              <a:rPr lang="en-US" sz="2400" dirty="0" smtClean="0"/>
            </a:br>
            <a:endParaRPr lang="en-US" sz="2400" dirty="0"/>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813" y="2988129"/>
            <a:ext cx="1411942" cy="18288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257" y="2988129"/>
            <a:ext cx="1394013" cy="182880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304800" y="4778831"/>
            <a:ext cx="4392381" cy="1519238"/>
            <a:chOff x="304800" y="4648200"/>
            <a:chExt cx="4392381" cy="1519238"/>
          </a:xfrm>
        </p:grpSpPr>
        <p:pic>
          <p:nvPicPr>
            <p:cNvPr id="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27556"/>
            <a:stretch>
              <a:fillRect/>
            </a:stretch>
          </p:blipFill>
          <p:spPr bwMode="auto">
            <a:xfrm>
              <a:off x="304800" y="4648200"/>
              <a:ext cx="2132013" cy="15192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13924" r="10443"/>
            <a:stretch>
              <a:fillRect/>
            </a:stretch>
          </p:blipFill>
          <p:spPr bwMode="auto">
            <a:xfrm>
              <a:off x="2487381" y="4648200"/>
              <a:ext cx="2209800" cy="151606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 Box 11"/>
          <p:cNvSpPr txBox="1">
            <a:spLocks noChangeArrowheads="1"/>
          </p:cNvSpPr>
          <p:nvPr/>
        </p:nvSpPr>
        <p:spPr bwMode="auto">
          <a:xfrm>
            <a:off x="395536" y="6322559"/>
            <a:ext cx="4320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defTabSz="762000">
              <a:defRPr sz="2400">
                <a:solidFill>
                  <a:schemeClr val="tx1"/>
                </a:solidFill>
                <a:latin typeface="Times" charset="0"/>
              </a:defRPr>
            </a:lvl1pPr>
            <a:lvl2pPr marL="571500" defTabSz="762000">
              <a:defRPr sz="2400">
                <a:solidFill>
                  <a:schemeClr val="tx1"/>
                </a:solidFill>
                <a:latin typeface="Times" charset="0"/>
              </a:defRPr>
            </a:lvl2pPr>
            <a:lvl3pPr marL="1143000" defTabSz="762000">
              <a:defRPr sz="2400">
                <a:solidFill>
                  <a:schemeClr val="tx1"/>
                </a:solidFill>
                <a:latin typeface="Times" charset="0"/>
              </a:defRPr>
            </a:lvl3pPr>
            <a:lvl4pPr marL="1714500" defTabSz="762000">
              <a:defRPr sz="2400">
                <a:solidFill>
                  <a:schemeClr val="tx1"/>
                </a:solidFill>
                <a:latin typeface="Times" charset="0"/>
              </a:defRPr>
            </a:lvl4pPr>
            <a:lvl5pPr marL="2286000" defTabSz="762000">
              <a:defRPr sz="2400">
                <a:solidFill>
                  <a:schemeClr val="tx1"/>
                </a:solidFill>
                <a:latin typeface="Times" charset="0"/>
              </a:defRPr>
            </a:lvl5pPr>
            <a:lvl6pPr marL="2743200" defTabSz="762000" eaLnBrk="0" fontAlgn="base" hangingPunct="0">
              <a:spcBef>
                <a:spcPct val="0"/>
              </a:spcBef>
              <a:spcAft>
                <a:spcPct val="0"/>
              </a:spcAft>
              <a:defRPr sz="2400">
                <a:solidFill>
                  <a:schemeClr val="tx1"/>
                </a:solidFill>
                <a:latin typeface="Times" charset="0"/>
              </a:defRPr>
            </a:lvl6pPr>
            <a:lvl7pPr marL="3200400" defTabSz="762000" eaLnBrk="0" fontAlgn="base" hangingPunct="0">
              <a:spcBef>
                <a:spcPct val="0"/>
              </a:spcBef>
              <a:spcAft>
                <a:spcPct val="0"/>
              </a:spcAft>
              <a:defRPr sz="2400">
                <a:solidFill>
                  <a:schemeClr val="tx1"/>
                </a:solidFill>
                <a:latin typeface="Times" charset="0"/>
              </a:defRPr>
            </a:lvl7pPr>
            <a:lvl8pPr marL="3657600" defTabSz="762000" eaLnBrk="0" fontAlgn="base" hangingPunct="0">
              <a:spcBef>
                <a:spcPct val="0"/>
              </a:spcBef>
              <a:spcAft>
                <a:spcPct val="0"/>
              </a:spcAft>
              <a:defRPr sz="2400">
                <a:solidFill>
                  <a:schemeClr val="tx1"/>
                </a:solidFill>
                <a:latin typeface="Times" charset="0"/>
              </a:defRPr>
            </a:lvl8pPr>
            <a:lvl9pPr marL="4114800" defTabSz="762000" eaLnBrk="0" fontAlgn="base" hangingPunct="0">
              <a:spcBef>
                <a:spcPct val="0"/>
              </a:spcBef>
              <a:spcAft>
                <a:spcPct val="0"/>
              </a:spcAft>
              <a:defRPr sz="2400">
                <a:solidFill>
                  <a:schemeClr val="tx1"/>
                </a:solidFill>
                <a:latin typeface="Times" charset="0"/>
              </a:defRPr>
            </a:lvl9pPr>
          </a:lstStyle>
          <a:p>
            <a:pPr>
              <a:spcBef>
                <a:spcPct val="50000"/>
              </a:spcBef>
            </a:pPr>
            <a:r>
              <a:rPr lang="ka-GE" altLang="en-US" dirty="0" smtClean="0">
                <a:solidFill>
                  <a:prstClr val="black"/>
                </a:solidFill>
                <a:effectLst>
                  <a:outerShdw blurRad="38100" dist="38100" dir="2700000" algn="tl">
                    <a:srgbClr val="000000">
                      <a:alpha val="43137"/>
                    </a:srgbClr>
                  </a:outerShdw>
                </a:effectLst>
                <a:latin typeface="Helvetica" charset="0"/>
              </a:rPr>
              <a:t>იმე ტყუპები;</a:t>
            </a:r>
            <a:r>
              <a:rPr lang="en-US" altLang="en-US" dirty="0" smtClean="0">
                <a:solidFill>
                  <a:prstClr val="black"/>
                </a:solidFill>
                <a:effectLst>
                  <a:outerShdw blurRad="38100" dist="38100" dir="2700000" algn="tl">
                    <a:srgbClr val="000000">
                      <a:alpha val="43137"/>
                    </a:srgbClr>
                  </a:outerShdw>
                </a:effectLst>
                <a:latin typeface="Helvetica" charset="0"/>
              </a:rPr>
              <a:t> </a:t>
            </a:r>
            <a:r>
              <a:rPr lang="ka-GE" altLang="en-US" dirty="0" smtClean="0">
                <a:solidFill>
                  <a:prstClr val="black"/>
                </a:solidFill>
                <a:effectLst>
                  <a:outerShdw blurRad="38100" dist="38100" dir="2700000" algn="tl">
                    <a:srgbClr val="000000">
                      <a:alpha val="43137"/>
                    </a:srgbClr>
                  </a:outerShdw>
                </a:effectLst>
                <a:latin typeface="Helvetica" charset="0"/>
              </a:rPr>
              <a:t>ლენოქსი</a:t>
            </a:r>
            <a:r>
              <a:rPr lang="en-US" altLang="en-US" dirty="0" smtClean="0">
                <a:solidFill>
                  <a:prstClr val="black"/>
                </a:solidFill>
                <a:effectLst>
                  <a:outerShdw blurRad="38100" dist="38100" dir="2700000" algn="tl">
                    <a:srgbClr val="000000">
                      <a:alpha val="43137"/>
                    </a:srgbClr>
                  </a:outerShdw>
                </a:effectLst>
                <a:latin typeface="Helvetica" charset="0"/>
              </a:rPr>
              <a:t> </a:t>
            </a:r>
            <a:r>
              <a:rPr lang="en-US" altLang="en-US" dirty="0">
                <a:solidFill>
                  <a:prstClr val="black"/>
                </a:solidFill>
                <a:effectLst>
                  <a:outerShdw blurRad="38100" dist="38100" dir="2700000" algn="tl">
                    <a:srgbClr val="000000">
                      <a:alpha val="43137"/>
                    </a:srgbClr>
                  </a:outerShdw>
                </a:effectLst>
                <a:latin typeface="Helvetica" charset="0"/>
              </a:rPr>
              <a:t>1941       </a:t>
            </a:r>
            <a:endParaRPr lang="en-US" altLang="en-US" sz="2800" dirty="0">
              <a:solidFill>
                <a:prstClr val="black"/>
              </a:solidFill>
              <a:effectLst>
                <a:outerShdw blurRad="38100" dist="38100" dir="2700000" algn="tl">
                  <a:srgbClr val="000000">
                    <a:alpha val="43137"/>
                  </a:srgbClr>
                </a:outerShdw>
              </a:effectLst>
              <a:latin typeface="Times New Roman" charset="0"/>
            </a:endParaRP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7041" y="4637088"/>
            <a:ext cx="2741634" cy="16113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7041" y="2988129"/>
            <a:ext cx="2739971" cy="165508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993505" y="6237312"/>
            <a:ext cx="4150495" cy="461665"/>
          </a:xfrm>
          <a:prstGeom prst="rect">
            <a:avLst/>
          </a:prstGeom>
          <a:noFill/>
        </p:spPr>
        <p:txBody>
          <a:bodyPr wrap="none" rtlCol="0">
            <a:spAutoFit/>
          </a:bodyPr>
          <a:lstStyle/>
          <a:p>
            <a:pPr defTabSz="457200"/>
            <a:r>
              <a:rPr lang="ka-GE" altLang="en-US" sz="2400" dirty="0" smtClean="0">
                <a:solidFill>
                  <a:prstClr val="black"/>
                </a:solidFill>
                <a:effectLst>
                  <a:outerShdw blurRad="38100" dist="38100" dir="2700000" algn="tl">
                    <a:srgbClr val="000000">
                      <a:alpha val="43137"/>
                    </a:srgbClr>
                  </a:outerShdw>
                </a:effectLst>
                <a:latin typeface="Helvetica" charset="0"/>
              </a:rPr>
              <a:t>ბაე ტყუპები</a:t>
            </a:r>
            <a:r>
              <a:rPr lang="en-US" altLang="en-US" sz="2400" dirty="0" smtClean="0">
                <a:solidFill>
                  <a:prstClr val="black"/>
                </a:solidFill>
                <a:effectLst>
                  <a:outerShdw blurRad="38100" dist="38100" dir="2700000" algn="tl">
                    <a:srgbClr val="000000">
                      <a:alpha val="43137"/>
                    </a:srgbClr>
                  </a:outerShdw>
                </a:effectLst>
                <a:latin typeface="Helvetica" charset="0"/>
              </a:rPr>
              <a:t>;</a:t>
            </a:r>
            <a:r>
              <a:rPr lang="ka-GE" altLang="en-US" sz="2400" dirty="0" smtClean="0">
                <a:solidFill>
                  <a:prstClr val="black"/>
                </a:solidFill>
                <a:effectLst>
                  <a:outerShdw blurRad="38100" dist="38100" dir="2700000" algn="tl">
                    <a:srgbClr val="000000">
                      <a:alpha val="43137"/>
                    </a:srgbClr>
                  </a:outerShdw>
                </a:effectLst>
                <a:latin typeface="Helvetica" charset="0"/>
              </a:rPr>
              <a:t> ლენოქსი</a:t>
            </a:r>
            <a:r>
              <a:rPr lang="en-US" altLang="en-US" sz="2400" dirty="0" smtClean="0">
                <a:solidFill>
                  <a:prstClr val="black"/>
                </a:solidFill>
                <a:effectLst>
                  <a:outerShdw blurRad="38100" dist="38100" dir="2700000" algn="tl">
                    <a:srgbClr val="000000">
                      <a:alpha val="43137"/>
                    </a:srgbClr>
                  </a:outerShdw>
                </a:effectLst>
                <a:latin typeface="Helvetica" charset="0"/>
              </a:rPr>
              <a:t> 1950</a:t>
            </a:r>
            <a:endParaRPr lang="en-US" altLang="en-US" sz="3600" dirty="0">
              <a:solidFill>
                <a:prstClr val="black"/>
              </a:solidFill>
              <a:effectLst>
                <a:outerShdw blurRad="38100" dist="38100" dir="2700000" algn="tl">
                  <a:srgbClr val="000000">
                    <a:alpha val="43137"/>
                  </a:srgbClr>
                </a:outerShdw>
              </a:effectLst>
              <a:latin typeface="Times New Roman" charset="0"/>
            </a:endParaRPr>
          </a:p>
        </p:txBody>
      </p:sp>
      <p:cxnSp>
        <p:nvCxnSpPr>
          <p:cNvPr id="14" name="Straight Connector 13"/>
          <p:cNvCxnSpPr/>
          <p:nvPr/>
        </p:nvCxnSpPr>
        <p:spPr>
          <a:xfrm>
            <a:off x="539552" y="980728"/>
            <a:ext cx="8064896"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720145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23590" y="260648"/>
            <a:ext cx="5820410" cy="6167103"/>
            <a:chOff x="3323590" y="203717"/>
            <a:chExt cx="5820410" cy="6167103"/>
          </a:xfrm>
        </p:grpSpPr>
        <p:sp>
          <p:nvSpPr>
            <p:cNvPr id="13" name="Rounded Rectangle 12"/>
            <p:cNvSpPr/>
            <p:nvPr/>
          </p:nvSpPr>
          <p:spPr>
            <a:xfrm>
              <a:off x="3323590" y="203717"/>
              <a:ext cx="5730469" cy="6167103"/>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48" name="Rounded Rectangle 47"/>
            <p:cNvSpPr/>
            <p:nvPr/>
          </p:nvSpPr>
          <p:spPr>
            <a:xfrm>
              <a:off x="7380313" y="5139190"/>
              <a:ext cx="1598794" cy="542082"/>
            </a:xfrm>
            <a:prstGeom prst="roundRect">
              <a:avLst/>
            </a:prstGeom>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nchorCtr="0"/>
            <a:lstStyle/>
            <a:p>
              <a:pPr algn="ctr" defTabSz="457200"/>
              <a:r>
                <a:rPr lang="ka-GE" sz="17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უცნობი</a:t>
              </a:r>
              <a:endParaRPr lang="en-GB" sz="175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9" name="Rounded Rectangle 48"/>
            <p:cNvSpPr/>
            <p:nvPr/>
          </p:nvSpPr>
          <p:spPr>
            <a:xfrm>
              <a:off x="7380313" y="4383934"/>
              <a:ext cx="1598794" cy="542082"/>
            </a:xfrm>
            <a:prstGeom prst="roundRect">
              <a:avLst/>
            </a:prstGeom>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nchorCtr="0"/>
            <a:lstStyle/>
            <a:p>
              <a:pPr algn="ctr" defTabSz="457200"/>
              <a:r>
                <a:rPr lang="ka-GE" sz="17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იმუნური</a:t>
              </a:r>
              <a:endParaRPr lang="en-GB" sz="175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0" name="Rounded Rectangle 49"/>
            <p:cNvSpPr/>
            <p:nvPr/>
          </p:nvSpPr>
          <p:spPr>
            <a:xfrm>
              <a:off x="7380313" y="2873426"/>
              <a:ext cx="1598794" cy="542082"/>
            </a:xfrm>
            <a:prstGeom prst="roundRect">
              <a:avLst/>
            </a:prstGeom>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nchorCtr="0"/>
            <a:lstStyle/>
            <a:p>
              <a:pPr algn="ctr" defTabSz="457200"/>
              <a:r>
                <a:rPr lang="ka-GE" sz="17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ინფექცი</a:t>
              </a:r>
              <a:r>
                <a:rPr lang="ka-GE" sz="1750" dirty="0" smtClean="0">
                  <a:ln w="18415" cmpd="sng">
                    <a:solidFill>
                      <a:srgbClr val="FFFFFF"/>
                    </a:solidFill>
                    <a:prstDash val="solid"/>
                  </a:ln>
                  <a:solidFill>
                    <a:srgbClr val="0033CC"/>
                  </a:solidFill>
                  <a:effectLst>
                    <a:outerShdw blurRad="63500" dir="3600000" algn="tl" rotWithShape="0">
                      <a:srgbClr val="000000">
                        <a:alpha val="70000"/>
                      </a:srgbClr>
                    </a:outerShdw>
                  </a:effectLst>
                </a:rPr>
                <a:t>ური</a:t>
              </a:r>
              <a:endParaRPr lang="en-GB" sz="1750" dirty="0">
                <a:ln w="18415" cmpd="sng">
                  <a:solidFill>
                    <a:srgbClr val="FFFFFF"/>
                  </a:solidFill>
                  <a:prstDash val="solid"/>
                </a:ln>
                <a:solidFill>
                  <a:srgbClr val="0033CC"/>
                </a:solidFill>
                <a:effectLst>
                  <a:outerShdw blurRad="63500" dir="3600000" algn="tl" rotWithShape="0">
                    <a:srgbClr val="000000">
                      <a:alpha val="70000"/>
                    </a:srgbClr>
                  </a:outerShdw>
                </a:effectLst>
              </a:endParaRPr>
            </a:p>
          </p:txBody>
        </p:sp>
        <p:sp>
          <p:nvSpPr>
            <p:cNvPr id="52" name="Rounded Rectangle 51"/>
            <p:cNvSpPr/>
            <p:nvPr/>
          </p:nvSpPr>
          <p:spPr>
            <a:xfrm>
              <a:off x="7380312" y="1362918"/>
              <a:ext cx="1598795" cy="542082"/>
            </a:xfrm>
            <a:prstGeom prst="roundRect">
              <a:avLst/>
            </a:prstGeom>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nchorCtr="0"/>
            <a:lstStyle/>
            <a:p>
              <a:pPr algn="ctr" defTabSz="457200"/>
              <a:r>
                <a:rPr lang="ka-G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სტრუქტურული</a:t>
              </a:r>
              <a:endParaRPr lang="en-GB"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7510165" y="908720"/>
              <a:ext cx="1633835" cy="400110"/>
            </a:xfrm>
            <a:prstGeom prst="rect">
              <a:avLst/>
            </a:prstGeom>
            <a:noFill/>
            <a:ln>
              <a:noFill/>
            </a:ln>
          </p:spPr>
          <p:txBody>
            <a:bodyPr wrap="square" rtlCol="0">
              <a:spAutoFit/>
            </a:bodyPr>
            <a:lstStyle/>
            <a:p>
              <a:pPr algn="ctr" defTabSz="457200"/>
              <a:r>
                <a:rPr lang="ka-GE" sz="2000" b="1" dirty="0" smtClean="0">
                  <a:solidFill>
                    <a:srgbClr val="000000"/>
                  </a:solidFill>
                  <a:effectLst>
                    <a:outerShdw blurRad="38100" dist="38100" dir="2700000" algn="tl">
                      <a:srgbClr val="000000">
                        <a:alpha val="43137"/>
                      </a:srgbClr>
                    </a:outerShdw>
                  </a:effectLst>
                </a:rPr>
                <a:t>ეტიოლოგია</a:t>
              </a:r>
              <a:endParaRPr lang="en-US" sz="2000" b="1" dirty="0">
                <a:solidFill>
                  <a:srgbClr val="000000"/>
                </a:solidFill>
                <a:effectLst>
                  <a:outerShdw blurRad="38100" dist="38100" dir="2700000" algn="tl">
                    <a:srgbClr val="000000">
                      <a:alpha val="43137"/>
                    </a:srgbClr>
                  </a:outerShdw>
                </a:effectLst>
              </a:endParaRPr>
            </a:p>
          </p:txBody>
        </p:sp>
        <p:sp>
          <p:nvSpPr>
            <p:cNvPr id="51" name="Rounded Rectangle 50"/>
            <p:cNvSpPr/>
            <p:nvPr/>
          </p:nvSpPr>
          <p:spPr>
            <a:xfrm>
              <a:off x="7380313" y="3628680"/>
              <a:ext cx="1609464" cy="542082"/>
            </a:xfrm>
            <a:prstGeom prst="roundRect">
              <a:avLst/>
            </a:prstGeom>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nchorCtr="0"/>
            <a:lstStyle/>
            <a:p>
              <a:pPr algn="ctr" defTabSz="457200"/>
              <a:r>
                <a:rPr lang="ka-GE"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მეტაბოლური</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30" name="Oval 29"/>
          <p:cNvSpPr/>
          <p:nvPr/>
        </p:nvSpPr>
        <p:spPr>
          <a:xfrm>
            <a:off x="41217" y="365751"/>
            <a:ext cx="858375" cy="6005069"/>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38100" cmpd="sng">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t" anchorCtr="1"/>
          <a:lstStyle/>
          <a:p>
            <a:pPr algn="ctr" defTabSz="457200"/>
            <a:r>
              <a:rPr lang="ka-GE" sz="3200" dirty="0" smtClean="0">
                <a:solidFill>
                  <a:srgbClr val="000000"/>
                </a:solidFill>
              </a:rPr>
              <a:t>კო-მორბიდობა</a:t>
            </a:r>
            <a:endParaRPr lang="en-US" sz="3200" dirty="0">
              <a:solidFill>
                <a:srgbClr val="000000"/>
              </a:solidFill>
            </a:endParaRPr>
          </a:p>
        </p:txBody>
      </p:sp>
      <p:sp>
        <p:nvSpPr>
          <p:cNvPr id="4" name="Down Arrow 3"/>
          <p:cNvSpPr/>
          <p:nvPr/>
        </p:nvSpPr>
        <p:spPr>
          <a:xfrm>
            <a:off x="3621312" y="2125577"/>
            <a:ext cx="914400" cy="582661"/>
          </a:xfrm>
          <a:prstGeom prst="downArrow">
            <a:avLst/>
          </a:prstGeom>
          <a:ln/>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en-US">
              <a:solidFill>
                <a:srgbClr val="FFFFFF"/>
              </a:solidFill>
            </a:endParaRPr>
          </a:p>
        </p:txBody>
      </p:sp>
      <p:grpSp>
        <p:nvGrpSpPr>
          <p:cNvPr id="5" name="Group 6"/>
          <p:cNvGrpSpPr/>
          <p:nvPr/>
        </p:nvGrpSpPr>
        <p:grpSpPr>
          <a:xfrm>
            <a:off x="755576" y="2780928"/>
            <a:ext cx="6422338" cy="1578403"/>
            <a:chOff x="741950" y="2801562"/>
            <a:chExt cx="6908816" cy="1578403"/>
          </a:xfrm>
        </p:grpSpPr>
        <p:sp>
          <p:nvSpPr>
            <p:cNvPr id="12" name="Rounded Rectangle 11"/>
            <p:cNvSpPr/>
            <p:nvPr/>
          </p:nvSpPr>
          <p:spPr>
            <a:xfrm>
              <a:off x="741950" y="2801562"/>
              <a:ext cx="6908816" cy="1578403"/>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a:r>
                <a:rPr lang="ka-GE" sz="2400" b="1" dirty="0" smtClean="0">
                  <a:solidFill>
                    <a:srgbClr val="000000"/>
                  </a:solidFill>
                </a:rPr>
                <a:t>ეპილეფსიის ტიპი</a:t>
              </a:r>
              <a:endParaRPr lang="en-US" sz="2400" b="1" dirty="0">
                <a:solidFill>
                  <a:srgbClr val="000000"/>
                </a:solidFill>
              </a:endParaRPr>
            </a:p>
          </p:txBody>
        </p:sp>
        <p:sp>
          <p:nvSpPr>
            <p:cNvPr id="55" name="Rounded Rectangle 54"/>
            <p:cNvSpPr/>
            <p:nvPr/>
          </p:nvSpPr>
          <p:spPr>
            <a:xfrm>
              <a:off x="4305223" y="3377626"/>
              <a:ext cx="1936561" cy="792088"/>
            </a:xfrm>
            <a:prstGeom prst="roundRect">
              <a:avLst/>
            </a:prstGeom>
            <a:gradFill flip="none" rotWithShape="1">
              <a:gsLst>
                <a:gs pos="60000">
                  <a:schemeClr val="accent6">
                    <a:lumMod val="75000"/>
                  </a:schemeClr>
                </a:gs>
                <a:gs pos="100000">
                  <a:schemeClr val="accent6">
                    <a:lumMod val="50000"/>
                  </a:schemeClr>
                </a:gs>
              </a:gsLst>
              <a:path path="rect">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კომბინირებული გენერალიზებული და ფოკალური</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6" name="Rounded Rectangle 55"/>
            <p:cNvSpPr/>
            <p:nvPr/>
          </p:nvSpPr>
          <p:spPr>
            <a:xfrm>
              <a:off x="6319246" y="3377626"/>
              <a:ext cx="1296144" cy="792953"/>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defTabSz="457200"/>
              <a:r>
                <a:rPr lang="ka-G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უცნობი</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7" name="Rounded Rectangle 56"/>
            <p:cNvSpPr/>
            <p:nvPr/>
          </p:nvSpPr>
          <p:spPr>
            <a:xfrm>
              <a:off x="896875" y="3377626"/>
              <a:ext cx="1303235" cy="792953"/>
            </a:xfrm>
            <a:prstGeom prst="roundRect">
              <a:avLst/>
            </a:prstGeom>
            <a:gradFill flip="none" rotWithShape="1">
              <a:gsLst>
                <a:gs pos="57000">
                  <a:srgbClr val="0A68AD"/>
                </a:gs>
                <a:gs pos="100000">
                  <a:srgbClr val="06457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ფოკალური</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Group 5"/>
          <p:cNvGrpSpPr/>
          <p:nvPr/>
        </p:nvGrpSpPr>
        <p:grpSpPr>
          <a:xfrm>
            <a:off x="2011140" y="4596320"/>
            <a:ext cx="4289051" cy="1456661"/>
            <a:chOff x="2011140" y="4596320"/>
            <a:chExt cx="4289051" cy="1456661"/>
          </a:xfrm>
        </p:grpSpPr>
        <p:sp>
          <p:nvSpPr>
            <p:cNvPr id="20" name="Down Arrow 19"/>
            <p:cNvSpPr/>
            <p:nvPr/>
          </p:nvSpPr>
          <p:spPr>
            <a:xfrm>
              <a:off x="3591727" y="4596320"/>
              <a:ext cx="914400" cy="514097"/>
            </a:xfrm>
            <a:prstGeom prst="downArrow">
              <a:avLst/>
            </a:prstGeom>
            <a:ln/>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en-US" b="1">
                <a:solidFill>
                  <a:schemeClr val="tx1">
                    <a:lumMod val="95000"/>
                    <a:lumOff val="5000"/>
                  </a:schemeClr>
                </a:solidFill>
              </a:endParaRPr>
            </a:p>
          </p:txBody>
        </p:sp>
        <p:sp>
          <p:nvSpPr>
            <p:cNvPr id="28" name="Rounded Rectangle 27"/>
            <p:cNvSpPr/>
            <p:nvPr/>
          </p:nvSpPr>
          <p:spPr>
            <a:xfrm>
              <a:off x="2011140" y="5278276"/>
              <a:ext cx="4289051" cy="774705"/>
            </a:xfrm>
            <a:prstGeom prst="roundRect">
              <a:avLst/>
            </a:prstGeom>
            <a:gradFill flip="none" rotWithShape="1">
              <a:gsLst>
                <a:gs pos="100000">
                  <a:schemeClr val="accent2">
                    <a:lumMod val="75000"/>
                  </a:schemeClr>
                </a:gs>
                <a:gs pos="100000">
                  <a:schemeClr val="accent1">
                    <a:lumMod val="60000"/>
                    <a:lumOff val="40000"/>
                  </a:schemeClr>
                </a:gs>
                <a:gs pos="47000">
                  <a:schemeClr val="accent2">
                    <a:lumMod val="60000"/>
                    <a:lumOff val="40000"/>
                  </a:schemeClr>
                </a:gs>
              </a:gsLst>
              <a:path path="shape">
                <a:fillToRect l="50000" t="50000" r="50000" b="50000"/>
              </a:path>
              <a:tileRect/>
            </a:gradFill>
            <a:ln w="38100" cmpd="sng">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2400" b="1" dirty="0" smtClean="0">
                  <a:solidFill>
                    <a:schemeClr val="tx1">
                      <a:lumMod val="95000"/>
                      <a:lumOff val="5000"/>
                    </a:schemeClr>
                  </a:solidFill>
                </a:rPr>
                <a:t>ეპილეფსიური სინდრომები</a:t>
              </a:r>
              <a:endParaRPr lang="en-US" sz="2400" b="1" dirty="0">
                <a:solidFill>
                  <a:schemeClr val="tx1">
                    <a:lumMod val="95000"/>
                    <a:lumOff val="5000"/>
                  </a:schemeClr>
                </a:solidFill>
              </a:endParaRPr>
            </a:p>
          </p:txBody>
        </p:sp>
      </p:grpSp>
      <p:sp>
        <p:nvSpPr>
          <p:cNvPr id="25" name="Rounded Rectangle 24"/>
          <p:cNvSpPr/>
          <p:nvPr/>
        </p:nvSpPr>
        <p:spPr>
          <a:xfrm>
            <a:off x="1403648" y="609104"/>
            <a:ext cx="5616624" cy="1244415"/>
          </a:xfrm>
          <a:prstGeom prst="roundRect">
            <a:avLst/>
          </a:prstGeom>
          <a:gradFill flip="none" rotWithShape="1">
            <a:gsLst>
              <a:gs pos="100000">
                <a:schemeClr val="accent3"/>
              </a:gs>
              <a:gs pos="100000">
                <a:schemeClr val="accent1">
                  <a:lumMod val="60000"/>
                  <a:lumOff val="40000"/>
                </a:schemeClr>
              </a:gs>
              <a:gs pos="47000">
                <a:schemeClr val="accent3">
                  <a:lumMod val="40000"/>
                  <a:lumOff val="60000"/>
                </a:schemeClr>
              </a:gs>
            </a:gsLst>
            <a:path path="shape">
              <a:fillToRect l="50000" t="50000" r="50000" b="50000"/>
            </a:path>
            <a:tileRect/>
          </a:gra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a:r>
              <a:rPr lang="ka-GE" sz="2400" b="1" dirty="0" smtClean="0">
                <a:solidFill>
                  <a:srgbClr val="000000"/>
                </a:solidFill>
              </a:rPr>
              <a:t>გულყრის ტიპი</a:t>
            </a:r>
            <a:endParaRPr lang="en-US" sz="2400" b="1" dirty="0">
              <a:solidFill>
                <a:srgbClr val="000000"/>
              </a:solidFill>
            </a:endParaRPr>
          </a:p>
        </p:txBody>
      </p:sp>
      <p:sp>
        <p:nvSpPr>
          <p:cNvPr id="26" name="Rounded Rectangle 25"/>
          <p:cNvSpPr/>
          <p:nvPr/>
        </p:nvSpPr>
        <p:spPr>
          <a:xfrm>
            <a:off x="3203848" y="1117297"/>
            <a:ext cx="2016223" cy="612000"/>
          </a:xfrm>
          <a:prstGeom prst="roundRect">
            <a:avLst/>
          </a:prstGeom>
          <a:gradFill flip="none" rotWithShape="1">
            <a:gsLst>
              <a:gs pos="58000">
                <a:srgbClr val="D403D5"/>
              </a:gs>
              <a:gs pos="100000">
                <a:srgbClr val="8F038F"/>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გენერალიზებული საწყისით</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Rounded Rectangle 26"/>
          <p:cNvSpPr/>
          <p:nvPr/>
        </p:nvSpPr>
        <p:spPr>
          <a:xfrm>
            <a:off x="5292080" y="1124744"/>
            <a:ext cx="1620000" cy="61200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defTabSz="457200"/>
            <a:r>
              <a:rPr lang="ka-GE"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უცნობი საწყისით</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Rounded Rectangle 30"/>
          <p:cNvSpPr/>
          <p:nvPr/>
        </p:nvSpPr>
        <p:spPr>
          <a:xfrm>
            <a:off x="1475656" y="1124744"/>
            <a:ext cx="1620000" cy="612000"/>
          </a:xfrm>
          <a:prstGeom prst="roundRect">
            <a:avLst/>
          </a:prstGeom>
          <a:gradFill flip="none" rotWithShape="1">
            <a:gsLst>
              <a:gs pos="57000">
                <a:srgbClr val="0A68AD"/>
              </a:gs>
              <a:gs pos="100000">
                <a:srgbClr val="06457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ფოკალური საწყისით</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Rounded Rectangle 28"/>
          <p:cNvSpPr/>
          <p:nvPr/>
        </p:nvSpPr>
        <p:spPr>
          <a:xfrm>
            <a:off x="1763688" y="2996952"/>
            <a:ext cx="2520280" cy="1296144"/>
          </a:xfrm>
          <a:prstGeom prst="roundRect">
            <a:avLst/>
          </a:prstGeom>
          <a:gradFill flip="none" rotWithShape="1">
            <a:gsLst>
              <a:gs pos="58000">
                <a:srgbClr val="D403D5"/>
              </a:gs>
              <a:gs pos="100000">
                <a:srgbClr val="8F038F"/>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გენერალიზებული</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Rounded Rectangle 31"/>
          <p:cNvSpPr/>
          <p:nvPr/>
        </p:nvSpPr>
        <p:spPr>
          <a:xfrm>
            <a:off x="6732240" y="1988840"/>
            <a:ext cx="2246867" cy="878780"/>
          </a:xfrm>
          <a:prstGeom prst="roundRect">
            <a:avLst/>
          </a:prstGeom>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nchorCtr="0"/>
          <a:lstStyle/>
          <a:p>
            <a:pPr algn="ctr" defTabSz="457200"/>
            <a:r>
              <a:rPr lang="ka-G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გენეტიკური</a:t>
            </a:r>
            <a:endPar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3" name="Down Arrow 32"/>
          <p:cNvSpPr/>
          <p:nvPr/>
        </p:nvSpPr>
        <p:spPr>
          <a:xfrm rot="4536334">
            <a:off x="5118648" y="1080144"/>
            <a:ext cx="340848" cy="3162106"/>
          </a:xfrm>
          <a:prstGeom prst="downArrow">
            <a:avLst/>
          </a:prstGeom>
          <a:ln/>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13638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up)">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b="1" dirty="0" smtClean="0">
                <a:solidFill>
                  <a:srgbClr val="0432FF"/>
                </a:solidFill>
                <a:effectLst>
                  <a:outerShdw blurRad="38100" dist="38100" dir="2700000" algn="tl">
                    <a:srgbClr val="000000">
                      <a:alpha val="43137"/>
                    </a:srgbClr>
                  </a:outerShdw>
                </a:effectLst>
              </a:rPr>
              <a:t>ეპილეფსიური სინდრომები</a:t>
            </a:r>
            <a:endParaRPr lang="en-US" b="1" dirty="0">
              <a:solidFill>
                <a:srgbClr val="0432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1560" y="2348880"/>
            <a:ext cx="7848872" cy="1719943"/>
          </a:xfrm>
        </p:spPr>
        <p:txBody>
          <a:bodyPr>
            <a:normAutofit/>
          </a:bodyPr>
          <a:lstStyle/>
          <a:p>
            <a:r>
              <a:rPr lang="ka-GE" dirty="0" smtClean="0">
                <a:solidFill>
                  <a:schemeClr val="tx1">
                    <a:lumMod val="95000"/>
                    <a:lumOff val="5000"/>
                  </a:schemeClr>
                </a:solidFill>
              </a:rPr>
              <a:t>ეპილეფსიური სინდრომების კლასიფიკაცია </a:t>
            </a:r>
            <a:r>
              <a:rPr lang="en-US" dirty="0" smtClean="0">
                <a:solidFill>
                  <a:schemeClr val="tx1">
                    <a:lumMod val="95000"/>
                    <a:lumOff val="5000"/>
                  </a:schemeClr>
                </a:solidFill>
              </a:rPr>
              <a:t>ILAE</a:t>
            </a:r>
            <a:r>
              <a:rPr lang="ka-GE" dirty="0" smtClean="0">
                <a:solidFill>
                  <a:schemeClr val="tx1">
                    <a:lumMod val="95000"/>
                    <a:lumOff val="5000"/>
                  </a:schemeClr>
                </a:solidFill>
              </a:rPr>
              <a:t>-ს მიერ ჯერ </a:t>
            </a:r>
            <a:r>
              <a:rPr lang="ka-GE" dirty="0" smtClean="0">
                <a:solidFill>
                  <a:srgbClr val="FF0000"/>
                </a:solidFill>
              </a:rPr>
              <a:t>არ არის </a:t>
            </a:r>
            <a:r>
              <a:rPr lang="ka-GE" dirty="0" smtClean="0">
                <a:solidFill>
                  <a:schemeClr val="tx1">
                    <a:lumMod val="95000"/>
                    <a:lumOff val="5000"/>
                  </a:schemeClr>
                </a:solidFill>
              </a:rPr>
              <a:t>დამტკიცებული</a:t>
            </a:r>
            <a:endParaRPr lang="en-US" sz="3200" dirty="0">
              <a:solidFill>
                <a:schemeClr val="tx1">
                  <a:lumMod val="95000"/>
                  <a:lumOff val="5000"/>
                </a:schemeClr>
              </a:solidFill>
            </a:endParaRPr>
          </a:p>
        </p:txBody>
      </p:sp>
      <p:cxnSp>
        <p:nvCxnSpPr>
          <p:cNvPr id="5" name="Straight Connector 4"/>
          <p:cNvCxnSpPr/>
          <p:nvPr/>
        </p:nvCxnSpPr>
        <p:spPr>
          <a:xfrm>
            <a:off x="539552" y="1340768"/>
            <a:ext cx="8064896"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76761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23590" y="203717"/>
            <a:ext cx="5820410" cy="6167103"/>
            <a:chOff x="3323590" y="203717"/>
            <a:chExt cx="5820410" cy="6167103"/>
          </a:xfrm>
        </p:grpSpPr>
        <p:sp>
          <p:nvSpPr>
            <p:cNvPr id="13" name="Rounded Rectangle 12"/>
            <p:cNvSpPr/>
            <p:nvPr/>
          </p:nvSpPr>
          <p:spPr>
            <a:xfrm>
              <a:off x="3323590" y="203717"/>
              <a:ext cx="5730469" cy="6167103"/>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48" name="Rounded Rectangle 47"/>
            <p:cNvSpPr/>
            <p:nvPr/>
          </p:nvSpPr>
          <p:spPr>
            <a:xfrm>
              <a:off x="7380313" y="5139190"/>
              <a:ext cx="1598794" cy="542082"/>
            </a:xfrm>
            <a:prstGeom prst="roundRect">
              <a:avLst/>
            </a:prstGeom>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nchorCtr="0"/>
            <a:lstStyle/>
            <a:p>
              <a:pPr algn="ctr" defTabSz="457200"/>
              <a:r>
                <a:rPr lang="ka-GE" sz="17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უცნობი</a:t>
              </a:r>
              <a:endParaRPr lang="en-GB" sz="175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9" name="Rounded Rectangle 48"/>
            <p:cNvSpPr/>
            <p:nvPr/>
          </p:nvSpPr>
          <p:spPr>
            <a:xfrm>
              <a:off x="7380313" y="4383934"/>
              <a:ext cx="1598794" cy="542082"/>
            </a:xfrm>
            <a:prstGeom prst="roundRect">
              <a:avLst/>
            </a:prstGeom>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nchorCtr="0"/>
            <a:lstStyle/>
            <a:p>
              <a:pPr algn="ctr" defTabSz="457200"/>
              <a:r>
                <a:rPr lang="ka-GE" sz="17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იმუნური</a:t>
              </a:r>
              <a:endParaRPr lang="en-GB" sz="175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0" name="Rounded Rectangle 49"/>
            <p:cNvSpPr/>
            <p:nvPr/>
          </p:nvSpPr>
          <p:spPr>
            <a:xfrm>
              <a:off x="7380313" y="2873426"/>
              <a:ext cx="1598794" cy="542082"/>
            </a:xfrm>
            <a:prstGeom prst="roundRect">
              <a:avLst/>
            </a:prstGeom>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nchorCtr="0"/>
            <a:lstStyle/>
            <a:p>
              <a:pPr algn="ctr" defTabSz="457200"/>
              <a:r>
                <a:rPr lang="ka-GE" sz="17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ინფექციური</a:t>
              </a:r>
              <a:endParaRPr lang="en-GB" sz="175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2" name="Rounded Rectangle 51"/>
            <p:cNvSpPr/>
            <p:nvPr/>
          </p:nvSpPr>
          <p:spPr>
            <a:xfrm>
              <a:off x="7380312" y="1362918"/>
              <a:ext cx="1598795" cy="542082"/>
            </a:xfrm>
            <a:prstGeom prst="roundRect">
              <a:avLst/>
            </a:prstGeom>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nchorCtr="0"/>
            <a:lstStyle/>
            <a:p>
              <a:pPr algn="ctr" defTabSz="457200"/>
              <a:r>
                <a:rPr lang="ka-G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სტრუქტურული</a:t>
              </a:r>
              <a:endParaRPr lang="en-GB"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7510165" y="908720"/>
              <a:ext cx="1633835" cy="400110"/>
            </a:xfrm>
            <a:prstGeom prst="rect">
              <a:avLst/>
            </a:prstGeom>
            <a:noFill/>
            <a:ln>
              <a:noFill/>
            </a:ln>
          </p:spPr>
          <p:txBody>
            <a:bodyPr wrap="square" rtlCol="0">
              <a:spAutoFit/>
            </a:bodyPr>
            <a:lstStyle/>
            <a:p>
              <a:pPr algn="ctr" defTabSz="457200"/>
              <a:r>
                <a:rPr lang="ka-GE" sz="2000" b="1" dirty="0" smtClean="0">
                  <a:solidFill>
                    <a:srgbClr val="000000"/>
                  </a:solidFill>
                  <a:effectLst>
                    <a:outerShdw blurRad="38100" dist="38100" dir="2700000" algn="tl">
                      <a:srgbClr val="000000">
                        <a:alpha val="43137"/>
                      </a:srgbClr>
                    </a:outerShdw>
                  </a:effectLst>
                </a:rPr>
                <a:t>ეტიოლოგია</a:t>
              </a:r>
              <a:endParaRPr lang="en-US" sz="2000" b="1" dirty="0">
                <a:solidFill>
                  <a:srgbClr val="000000"/>
                </a:solidFill>
                <a:effectLst>
                  <a:outerShdw blurRad="38100" dist="38100" dir="2700000" algn="tl">
                    <a:srgbClr val="000000">
                      <a:alpha val="43137"/>
                    </a:srgbClr>
                  </a:outerShdw>
                </a:effectLst>
              </a:endParaRPr>
            </a:p>
          </p:txBody>
        </p:sp>
        <p:sp>
          <p:nvSpPr>
            <p:cNvPr id="51" name="Rounded Rectangle 50"/>
            <p:cNvSpPr/>
            <p:nvPr/>
          </p:nvSpPr>
          <p:spPr>
            <a:xfrm>
              <a:off x="7380313" y="3628680"/>
              <a:ext cx="1609464" cy="542082"/>
            </a:xfrm>
            <a:prstGeom prst="roundRect">
              <a:avLst/>
            </a:prstGeom>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nchorCtr="0"/>
            <a:lstStyle/>
            <a:p>
              <a:pPr algn="ctr" defTabSz="457200"/>
              <a:r>
                <a:rPr lang="ka-GE"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მეტაბოლური</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3" name="Rounded Rectangle 52"/>
            <p:cNvSpPr/>
            <p:nvPr/>
          </p:nvSpPr>
          <p:spPr>
            <a:xfrm>
              <a:off x="7380313" y="2118172"/>
              <a:ext cx="1598794" cy="542082"/>
            </a:xfrm>
            <a:prstGeom prst="roundRect">
              <a:avLst/>
            </a:prstGeom>
            <a:solidFill>
              <a:schemeClr val="accent4">
                <a:lumMod val="75000"/>
              </a:schemeClr>
            </a:solidFill>
            <a:ln/>
          </p:spPr>
          <p:style>
            <a:lnRef idx="0">
              <a:schemeClr val="dk1"/>
            </a:lnRef>
            <a:fillRef idx="3">
              <a:schemeClr val="dk1"/>
            </a:fillRef>
            <a:effectRef idx="3">
              <a:schemeClr val="dk1"/>
            </a:effectRef>
            <a:fontRef idx="minor">
              <a:schemeClr val="lt1"/>
            </a:fontRef>
          </p:style>
          <p:txBody>
            <a:bodyPr rtlCol="0" anchor="ctr" anchorCtr="0"/>
            <a:lstStyle/>
            <a:p>
              <a:pPr algn="ctr" defTabSz="457200"/>
              <a:r>
                <a:rPr lang="ka-GE" sz="17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გენეტიკური</a:t>
              </a:r>
              <a:endParaRPr lang="en-GB" sz="175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30" name="Oval 29"/>
          <p:cNvSpPr/>
          <p:nvPr/>
        </p:nvSpPr>
        <p:spPr>
          <a:xfrm>
            <a:off x="41217" y="365751"/>
            <a:ext cx="858375" cy="6005069"/>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38100" cmpd="sng">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vert="vert270" rtlCol="0" anchor="t" anchorCtr="1"/>
          <a:lstStyle/>
          <a:p>
            <a:pPr algn="ctr" defTabSz="457200"/>
            <a:r>
              <a:rPr lang="ka-GE" sz="3200" dirty="0" smtClean="0">
                <a:solidFill>
                  <a:srgbClr val="000000"/>
                </a:solidFill>
              </a:rPr>
              <a:t>კო-მორბიდობა</a:t>
            </a:r>
            <a:endParaRPr lang="en-US" sz="3200" dirty="0">
              <a:solidFill>
                <a:srgbClr val="000000"/>
              </a:solidFill>
            </a:endParaRPr>
          </a:p>
        </p:txBody>
      </p:sp>
      <p:sp>
        <p:nvSpPr>
          <p:cNvPr id="4" name="Down Arrow 3"/>
          <p:cNvSpPr/>
          <p:nvPr/>
        </p:nvSpPr>
        <p:spPr>
          <a:xfrm>
            <a:off x="3621312" y="2125577"/>
            <a:ext cx="914400" cy="582661"/>
          </a:xfrm>
          <a:prstGeom prst="downArrow">
            <a:avLst/>
          </a:prstGeom>
          <a:ln/>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en-US">
              <a:solidFill>
                <a:srgbClr val="FFFFFF"/>
              </a:solidFill>
            </a:endParaRPr>
          </a:p>
        </p:txBody>
      </p:sp>
      <p:grpSp>
        <p:nvGrpSpPr>
          <p:cNvPr id="7" name="Group 6"/>
          <p:cNvGrpSpPr/>
          <p:nvPr/>
        </p:nvGrpSpPr>
        <p:grpSpPr>
          <a:xfrm>
            <a:off x="755576" y="2780928"/>
            <a:ext cx="6422338" cy="1578403"/>
            <a:chOff x="741950" y="2801562"/>
            <a:chExt cx="6908816" cy="1578403"/>
          </a:xfrm>
        </p:grpSpPr>
        <p:sp>
          <p:nvSpPr>
            <p:cNvPr id="12" name="Rounded Rectangle 11"/>
            <p:cNvSpPr/>
            <p:nvPr/>
          </p:nvSpPr>
          <p:spPr>
            <a:xfrm>
              <a:off x="741950" y="2801562"/>
              <a:ext cx="6908816" cy="1578403"/>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a:r>
                <a:rPr lang="ka-GE" sz="2400" b="1" dirty="0" smtClean="0">
                  <a:solidFill>
                    <a:srgbClr val="000000"/>
                  </a:solidFill>
                </a:rPr>
                <a:t>ეპილეფსიის ტიპი</a:t>
              </a:r>
              <a:endParaRPr lang="en-US" sz="2400" b="1" dirty="0">
                <a:solidFill>
                  <a:srgbClr val="000000"/>
                </a:solidFill>
              </a:endParaRPr>
            </a:p>
          </p:txBody>
        </p:sp>
        <p:sp>
          <p:nvSpPr>
            <p:cNvPr id="47" name="Rounded Rectangle 46"/>
            <p:cNvSpPr/>
            <p:nvPr/>
          </p:nvSpPr>
          <p:spPr>
            <a:xfrm>
              <a:off x="2291199" y="3377626"/>
              <a:ext cx="1936561" cy="792953"/>
            </a:xfrm>
            <a:prstGeom prst="roundRect">
              <a:avLst/>
            </a:prstGeom>
            <a:gradFill flip="none" rotWithShape="1">
              <a:gsLst>
                <a:gs pos="58000">
                  <a:srgbClr val="D403D5"/>
                </a:gs>
                <a:gs pos="100000">
                  <a:srgbClr val="8F038F"/>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გენერალიზებული</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5" name="Rounded Rectangle 54"/>
            <p:cNvSpPr/>
            <p:nvPr/>
          </p:nvSpPr>
          <p:spPr>
            <a:xfrm>
              <a:off x="4305223" y="3377626"/>
              <a:ext cx="1936561" cy="792088"/>
            </a:xfrm>
            <a:prstGeom prst="roundRect">
              <a:avLst/>
            </a:prstGeom>
            <a:gradFill flip="none" rotWithShape="1">
              <a:gsLst>
                <a:gs pos="60000">
                  <a:schemeClr val="accent6">
                    <a:lumMod val="75000"/>
                  </a:schemeClr>
                </a:gs>
                <a:gs pos="100000">
                  <a:schemeClr val="accent6">
                    <a:lumMod val="50000"/>
                  </a:schemeClr>
                </a:gs>
              </a:gsLst>
              <a:path path="rect">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კომბინირებული გენერალიზებული და ფოკალური</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6" name="Rounded Rectangle 55"/>
            <p:cNvSpPr/>
            <p:nvPr/>
          </p:nvSpPr>
          <p:spPr>
            <a:xfrm>
              <a:off x="6319246" y="3377626"/>
              <a:ext cx="1296144" cy="792953"/>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defTabSz="457200"/>
              <a:r>
                <a:rPr lang="ka-G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უცნობი</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7" name="Rounded Rectangle 56"/>
            <p:cNvSpPr/>
            <p:nvPr/>
          </p:nvSpPr>
          <p:spPr>
            <a:xfrm>
              <a:off x="896875" y="3377626"/>
              <a:ext cx="1303235" cy="792953"/>
            </a:xfrm>
            <a:prstGeom prst="roundRect">
              <a:avLst/>
            </a:prstGeom>
            <a:gradFill flip="none" rotWithShape="1">
              <a:gsLst>
                <a:gs pos="57000">
                  <a:srgbClr val="0A68AD"/>
                </a:gs>
                <a:gs pos="100000">
                  <a:srgbClr val="06457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ფოკალური</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Group 5"/>
          <p:cNvGrpSpPr/>
          <p:nvPr/>
        </p:nvGrpSpPr>
        <p:grpSpPr>
          <a:xfrm>
            <a:off x="2011141" y="4596320"/>
            <a:ext cx="4064000" cy="1456661"/>
            <a:chOff x="2011141" y="4596320"/>
            <a:chExt cx="4064000" cy="1456661"/>
          </a:xfrm>
        </p:grpSpPr>
        <p:sp>
          <p:nvSpPr>
            <p:cNvPr id="20" name="Down Arrow 19"/>
            <p:cNvSpPr/>
            <p:nvPr/>
          </p:nvSpPr>
          <p:spPr>
            <a:xfrm>
              <a:off x="3591727" y="4596320"/>
              <a:ext cx="914400" cy="514097"/>
            </a:xfrm>
            <a:prstGeom prst="downArrow">
              <a:avLst/>
            </a:prstGeom>
            <a:ln/>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en-US" b="1">
                <a:solidFill>
                  <a:schemeClr val="tx1">
                    <a:lumMod val="95000"/>
                    <a:lumOff val="5000"/>
                  </a:schemeClr>
                </a:solidFill>
              </a:endParaRPr>
            </a:p>
          </p:txBody>
        </p:sp>
        <p:sp>
          <p:nvSpPr>
            <p:cNvPr id="28" name="Rounded Rectangle 27"/>
            <p:cNvSpPr/>
            <p:nvPr/>
          </p:nvSpPr>
          <p:spPr>
            <a:xfrm>
              <a:off x="2011141" y="5278276"/>
              <a:ext cx="4064000" cy="774705"/>
            </a:xfrm>
            <a:prstGeom prst="roundRect">
              <a:avLst/>
            </a:prstGeom>
            <a:gradFill flip="none" rotWithShape="1">
              <a:gsLst>
                <a:gs pos="100000">
                  <a:schemeClr val="accent2">
                    <a:lumMod val="75000"/>
                  </a:schemeClr>
                </a:gs>
                <a:gs pos="100000">
                  <a:schemeClr val="accent1">
                    <a:lumMod val="60000"/>
                    <a:lumOff val="40000"/>
                  </a:schemeClr>
                </a:gs>
                <a:gs pos="47000">
                  <a:schemeClr val="accent2">
                    <a:lumMod val="60000"/>
                    <a:lumOff val="40000"/>
                  </a:schemeClr>
                </a:gs>
              </a:gsLst>
              <a:path path="shape">
                <a:fillToRect l="50000" t="50000" r="50000" b="50000"/>
              </a:path>
              <a:tileRect/>
            </a:gradFill>
            <a:ln w="38100" cmpd="sng">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2400" b="1" dirty="0" smtClean="0">
                  <a:solidFill>
                    <a:schemeClr val="tx1">
                      <a:lumMod val="95000"/>
                      <a:lumOff val="5000"/>
                    </a:schemeClr>
                  </a:solidFill>
                </a:rPr>
                <a:t>ეპილეფსიური სინდრომი</a:t>
              </a:r>
              <a:endParaRPr lang="en-US" sz="2400" b="1" dirty="0">
                <a:solidFill>
                  <a:schemeClr val="tx1">
                    <a:lumMod val="95000"/>
                    <a:lumOff val="5000"/>
                  </a:schemeClr>
                </a:solidFill>
              </a:endParaRPr>
            </a:p>
          </p:txBody>
        </p:sp>
      </p:grpSp>
      <p:sp>
        <p:nvSpPr>
          <p:cNvPr id="25" name="Rounded Rectangle 24"/>
          <p:cNvSpPr/>
          <p:nvPr/>
        </p:nvSpPr>
        <p:spPr>
          <a:xfrm>
            <a:off x="1403648" y="609104"/>
            <a:ext cx="5616624" cy="1244415"/>
          </a:xfrm>
          <a:prstGeom prst="roundRect">
            <a:avLst/>
          </a:prstGeom>
          <a:gradFill flip="none" rotWithShape="1">
            <a:gsLst>
              <a:gs pos="100000">
                <a:schemeClr val="accent3"/>
              </a:gs>
              <a:gs pos="100000">
                <a:schemeClr val="accent1">
                  <a:lumMod val="60000"/>
                  <a:lumOff val="40000"/>
                </a:schemeClr>
              </a:gs>
              <a:gs pos="47000">
                <a:schemeClr val="accent3">
                  <a:lumMod val="40000"/>
                  <a:lumOff val="60000"/>
                </a:schemeClr>
              </a:gs>
            </a:gsLst>
            <a:path path="shape">
              <a:fillToRect l="50000" t="50000" r="50000" b="50000"/>
            </a:path>
            <a:tileRect/>
          </a:gra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a:r>
              <a:rPr lang="ka-GE" sz="2400" b="1" dirty="0" smtClean="0">
                <a:solidFill>
                  <a:srgbClr val="000000"/>
                </a:solidFill>
              </a:rPr>
              <a:t>გულყრის ტიპი</a:t>
            </a:r>
            <a:endParaRPr lang="en-US" sz="2400" b="1" dirty="0">
              <a:solidFill>
                <a:srgbClr val="000000"/>
              </a:solidFill>
            </a:endParaRPr>
          </a:p>
        </p:txBody>
      </p:sp>
      <p:sp>
        <p:nvSpPr>
          <p:cNvPr id="26" name="Rounded Rectangle 25"/>
          <p:cNvSpPr/>
          <p:nvPr/>
        </p:nvSpPr>
        <p:spPr>
          <a:xfrm>
            <a:off x="3203848" y="1117297"/>
            <a:ext cx="2016223" cy="612000"/>
          </a:xfrm>
          <a:prstGeom prst="roundRect">
            <a:avLst/>
          </a:prstGeom>
          <a:gradFill flip="none" rotWithShape="1">
            <a:gsLst>
              <a:gs pos="58000">
                <a:srgbClr val="D403D5"/>
              </a:gs>
              <a:gs pos="100000">
                <a:srgbClr val="8F038F"/>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გენერალიზებული საწყისით</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Rounded Rectangle 26"/>
          <p:cNvSpPr/>
          <p:nvPr/>
        </p:nvSpPr>
        <p:spPr>
          <a:xfrm>
            <a:off x="5292080" y="1124744"/>
            <a:ext cx="1620000" cy="61200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defTabSz="457200"/>
            <a:r>
              <a:rPr lang="ka-GE"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უცნობი საწყისით</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Rounded Rectangle 30"/>
          <p:cNvSpPr/>
          <p:nvPr/>
        </p:nvSpPr>
        <p:spPr>
          <a:xfrm>
            <a:off x="1475656" y="1124744"/>
            <a:ext cx="1620000" cy="612000"/>
          </a:xfrm>
          <a:prstGeom prst="roundRect">
            <a:avLst/>
          </a:prstGeom>
          <a:gradFill flip="none" rotWithShape="1">
            <a:gsLst>
              <a:gs pos="57000">
                <a:srgbClr val="0A68AD"/>
              </a:gs>
              <a:gs pos="100000">
                <a:srgbClr val="06457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ფოკალური საწყისით</a:t>
            </a:r>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3638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ww.epilepsydiagnosis.org.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000"/>
            <a:ext cx="9144000" cy="5612911"/>
          </a:xfrm>
          <a:prstGeom prst="rect">
            <a:avLst/>
          </a:prstGeom>
        </p:spPr>
      </p:pic>
      <p:sp>
        <p:nvSpPr>
          <p:cNvPr id="4" name="TextBox 3"/>
          <p:cNvSpPr txBox="1"/>
          <p:nvPr/>
        </p:nvSpPr>
        <p:spPr>
          <a:xfrm>
            <a:off x="1422400" y="393700"/>
            <a:ext cx="6186309" cy="584776"/>
          </a:xfrm>
          <a:prstGeom prst="rect">
            <a:avLst/>
          </a:prstGeom>
          <a:noFill/>
        </p:spPr>
        <p:txBody>
          <a:bodyPr wrap="none" rtlCol="0">
            <a:spAutoFit/>
          </a:bodyPr>
          <a:lstStyle/>
          <a:p>
            <a:pPr defTabSz="457200"/>
            <a:r>
              <a:rPr lang="en-US" sz="3200" dirty="0">
                <a:solidFill>
                  <a:prstClr val="black"/>
                </a:solidFill>
              </a:rPr>
              <a:t>https://</a:t>
            </a:r>
            <a:r>
              <a:rPr lang="en-US" sz="3200" dirty="0" err="1" smtClean="0">
                <a:solidFill>
                  <a:prstClr val="black"/>
                </a:solidFill>
              </a:rPr>
              <a:t>www.epilepsydiagnosis.org</a:t>
            </a:r>
            <a:endParaRPr lang="en-US" sz="3200" dirty="0">
              <a:solidFill>
                <a:prstClr val="black"/>
              </a:solidFill>
            </a:endParaRPr>
          </a:p>
        </p:txBody>
      </p:sp>
    </p:spTree>
    <p:extLst>
      <p:ext uri="{BB962C8B-B14F-4D97-AF65-F5344CB8AC3E}">
        <p14:creationId xmlns:p14="http://schemas.microsoft.com/office/powerpoint/2010/main" val="385467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ilepsydiagnosis.org-typical absences.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7600"/>
            <a:ext cx="9144000" cy="4599145"/>
          </a:xfrm>
          <a:prstGeom prst="rect">
            <a:avLst/>
          </a:prstGeom>
        </p:spPr>
      </p:pic>
    </p:spTree>
    <p:extLst>
      <p:ext uri="{BB962C8B-B14F-4D97-AF65-F5344CB8AC3E}">
        <p14:creationId xmlns:p14="http://schemas.microsoft.com/office/powerpoint/2010/main" val="1740214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dxtypicalabsence videos.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0400"/>
            <a:ext cx="9144000" cy="5528388"/>
          </a:xfrm>
          <a:prstGeom prst="rect">
            <a:avLst/>
          </a:prstGeom>
        </p:spPr>
      </p:pic>
    </p:spTree>
    <p:extLst>
      <p:ext uri="{BB962C8B-B14F-4D97-AF65-F5344CB8AC3E}">
        <p14:creationId xmlns:p14="http://schemas.microsoft.com/office/powerpoint/2010/main" val="1213279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dxabsence video child.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9900"/>
            <a:ext cx="9144000" cy="5908549"/>
          </a:xfrm>
          <a:prstGeom prst="rect">
            <a:avLst/>
          </a:prstGeom>
        </p:spPr>
      </p:pic>
      <p:sp>
        <p:nvSpPr>
          <p:cNvPr id="4" name="TextBox 3"/>
          <p:cNvSpPr txBox="1"/>
          <p:nvPr/>
        </p:nvSpPr>
        <p:spPr>
          <a:xfrm>
            <a:off x="2411760" y="1772816"/>
            <a:ext cx="4248472" cy="307777"/>
          </a:xfrm>
          <a:prstGeom prst="rect">
            <a:avLst/>
          </a:prstGeom>
          <a:solidFill>
            <a:schemeClr val="bg1"/>
          </a:solidFill>
        </p:spPr>
        <p:txBody>
          <a:bodyPr wrap="square" rtlCol="0">
            <a:spAutoFit/>
          </a:bodyPr>
          <a:lstStyle/>
          <a:p>
            <a:r>
              <a:rPr lang="ka-GE" sz="1400" b="1" dirty="0" smtClean="0"/>
              <a:t>ტიპური  </a:t>
            </a:r>
            <a:r>
              <a:rPr lang="ka-GE" sz="1400" b="1" dirty="0" smtClean="0">
                <a:solidFill>
                  <a:srgbClr val="0033CC"/>
                </a:solidFill>
              </a:rPr>
              <a:t>/ტიპიური </a:t>
            </a:r>
            <a:r>
              <a:rPr lang="ka-GE" sz="1400" b="1" dirty="0" smtClean="0"/>
              <a:t>აბსანსი ვიდეო 1</a:t>
            </a:r>
            <a:endParaRPr lang="en-US" sz="1400" b="1" dirty="0"/>
          </a:p>
        </p:txBody>
      </p:sp>
    </p:spTree>
    <p:extLst>
      <p:ext uri="{BB962C8B-B14F-4D97-AF65-F5344CB8AC3E}">
        <p14:creationId xmlns:p14="http://schemas.microsoft.com/office/powerpoint/2010/main" val="1231748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pdx epilepsy imitators.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7400"/>
            <a:ext cx="9144000" cy="5278688"/>
          </a:xfrm>
          <a:prstGeom prst="rect">
            <a:avLst/>
          </a:prstGeom>
        </p:spPr>
      </p:pic>
      <p:sp>
        <p:nvSpPr>
          <p:cNvPr id="4" name="TextBox 3"/>
          <p:cNvSpPr txBox="1"/>
          <p:nvPr/>
        </p:nvSpPr>
        <p:spPr>
          <a:xfrm>
            <a:off x="2339752" y="1340768"/>
            <a:ext cx="4968552" cy="369332"/>
          </a:xfrm>
          <a:prstGeom prst="rect">
            <a:avLst/>
          </a:prstGeom>
          <a:solidFill>
            <a:schemeClr val="bg1"/>
          </a:solidFill>
        </p:spPr>
        <p:txBody>
          <a:bodyPr wrap="square" rtlCol="0">
            <a:spAutoFit/>
          </a:bodyPr>
          <a:lstStyle/>
          <a:p>
            <a:r>
              <a:rPr lang="ka-GE" b="1" dirty="0" smtClean="0">
                <a:solidFill>
                  <a:schemeClr val="accent6">
                    <a:lumMod val="50000"/>
                  </a:schemeClr>
                </a:solidFill>
                <a:effectLst>
                  <a:outerShdw blurRad="38100" dist="38100" dir="2700000" algn="tl">
                    <a:srgbClr val="000000">
                      <a:alpha val="43137"/>
                    </a:srgbClr>
                  </a:outerShdw>
                </a:effectLst>
              </a:rPr>
              <a:t>ეპილეფსიის იმიტატორები</a:t>
            </a:r>
            <a:endParaRPr lang="en-US"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169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ka-GE" sz="4000" b="1" dirty="0" smtClean="0">
                <a:solidFill>
                  <a:srgbClr val="0432FF"/>
                </a:solidFill>
                <a:effectLst>
                  <a:outerShdw blurRad="38100" dist="38100" dir="2700000" algn="tl">
                    <a:srgbClr val="000000">
                      <a:alpha val="43137"/>
                    </a:srgbClr>
                  </a:outerShdw>
                </a:effectLst>
              </a:rPr>
              <a:t>კეთილთვისებიანი</a:t>
            </a:r>
            <a:endParaRPr lang="en-US" sz="4000" b="1" dirty="0">
              <a:solidFill>
                <a:srgbClr val="0432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196752"/>
            <a:ext cx="8712968" cy="5083629"/>
          </a:xfrm>
        </p:spPr>
        <p:txBody>
          <a:bodyPr>
            <a:normAutofit fontScale="77500" lnSpcReduction="20000"/>
          </a:bodyPr>
          <a:lstStyle/>
          <a:p>
            <a:r>
              <a:rPr lang="ka-GE" b="1" dirty="0" smtClean="0"/>
              <a:t>ეპილეფსიის ზოგიერთი ფორმა კეთილთვისებიანი არ არის</a:t>
            </a:r>
            <a:endParaRPr lang="en-US" b="1" dirty="0" smtClean="0"/>
          </a:p>
          <a:p>
            <a:pPr lvl="1"/>
            <a:r>
              <a:rPr lang="en-US" b="1" dirty="0" smtClean="0">
                <a:solidFill>
                  <a:srgbClr val="3F0DF7"/>
                </a:solidFill>
                <a:effectLst>
                  <a:outerShdw blurRad="38100" dist="38100" dir="2700000" algn="tl">
                    <a:srgbClr val="000000">
                      <a:alpha val="43137"/>
                    </a:srgbClr>
                  </a:outerShdw>
                </a:effectLst>
              </a:rPr>
              <a:t>CAE </a:t>
            </a:r>
            <a:r>
              <a:rPr lang="en-US" dirty="0" smtClean="0"/>
              <a:t>– </a:t>
            </a:r>
            <a:r>
              <a:rPr lang="ka-GE" dirty="0" smtClean="0"/>
              <a:t>ბავშვთა</a:t>
            </a:r>
            <a:r>
              <a:rPr lang="ka-GE" dirty="0" smtClean="0">
                <a:solidFill>
                  <a:srgbClr val="0033CC"/>
                </a:solidFill>
              </a:rPr>
              <a:t> </a:t>
            </a:r>
            <a:r>
              <a:rPr lang="ka-GE" dirty="0" smtClean="0"/>
              <a:t>აბსანს ეპილეფსია </a:t>
            </a:r>
          </a:p>
          <a:p>
            <a:pPr lvl="1">
              <a:buNone/>
            </a:pPr>
            <a:r>
              <a:rPr lang="ka-GE" dirty="0" smtClean="0"/>
              <a:t>    ფსიქო-სოციალური ზეგავლენა </a:t>
            </a:r>
            <a:endParaRPr lang="en-US" dirty="0" smtClean="0"/>
          </a:p>
          <a:p>
            <a:pPr lvl="1"/>
            <a:r>
              <a:rPr lang="en-US" b="1" dirty="0" smtClean="0">
                <a:solidFill>
                  <a:srgbClr val="3F0DF7"/>
                </a:solidFill>
                <a:effectLst>
                  <a:outerShdw blurRad="38100" dist="38100" dir="2700000" algn="tl">
                    <a:srgbClr val="000000">
                      <a:alpha val="43137"/>
                    </a:srgbClr>
                  </a:outerShdw>
                </a:effectLst>
              </a:rPr>
              <a:t>BECTS</a:t>
            </a:r>
            <a:r>
              <a:rPr lang="en-US" dirty="0" smtClean="0"/>
              <a:t> – </a:t>
            </a:r>
            <a:r>
              <a:rPr lang="ka-GE" dirty="0" smtClean="0"/>
              <a:t>ბავშვთა ასაკის ეპილეფსია ცენტრო-ტემპორალური პიკებით - თანხლებული დასწავლის პრობლემებით </a:t>
            </a:r>
          </a:p>
          <a:p>
            <a:pPr lvl="1">
              <a:buNone/>
            </a:pPr>
            <a:endParaRPr lang="en-US" dirty="0" smtClean="0"/>
          </a:p>
          <a:p>
            <a:r>
              <a:rPr lang="ka-GE" b="1" dirty="0" smtClean="0">
                <a:solidFill>
                  <a:srgbClr val="0033CC"/>
                </a:solidFill>
              </a:rPr>
              <a:t>შეცვლილია ტერმინებია</a:t>
            </a:r>
            <a:r>
              <a:rPr lang="en-US" b="1" dirty="0" smtClean="0"/>
              <a:t>:</a:t>
            </a:r>
          </a:p>
          <a:p>
            <a:pPr lvl="1"/>
            <a:r>
              <a:rPr lang="ka-GE" sz="3200" smtClean="0">
                <a:solidFill>
                  <a:srgbClr val="3F0DF7"/>
                </a:solidFill>
              </a:rPr>
              <a:t>თვითგანკურნებადი</a:t>
            </a:r>
            <a:r>
              <a:rPr lang="en-US" sz="3200" dirty="0" smtClean="0">
                <a:solidFill>
                  <a:srgbClr val="3F0DF7"/>
                </a:solidFill>
              </a:rPr>
              <a:t> </a:t>
            </a:r>
            <a:endParaRPr lang="en-US" sz="3200" dirty="0">
              <a:solidFill>
                <a:srgbClr val="3F0DF7"/>
              </a:solidFill>
            </a:endParaRPr>
          </a:p>
          <a:p>
            <a:pPr lvl="1"/>
            <a:r>
              <a:rPr lang="ka-GE" sz="3200" dirty="0" smtClean="0">
                <a:solidFill>
                  <a:srgbClr val="3F0DF7"/>
                </a:solidFill>
              </a:rPr>
              <a:t>ფარმაკოდაქვემდებარებული</a:t>
            </a:r>
          </a:p>
          <a:p>
            <a:pPr lvl="1">
              <a:buNone/>
            </a:pPr>
            <a:endParaRPr lang="en-US" sz="3200" dirty="0" smtClean="0">
              <a:solidFill>
                <a:srgbClr val="7030A0"/>
              </a:solidFill>
            </a:endParaRPr>
          </a:p>
          <a:p>
            <a:r>
              <a:rPr lang="ka-GE" b="1" dirty="0" smtClean="0"/>
              <a:t>აღარ იხმარება ტერმინები </a:t>
            </a:r>
            <a:endParaRPr lang="en-US" b="1" dirty="0" smtClean="0"/>
          </a:p>
          <a:p>
            <a:pPr lvl="1"/>
            <a:r>
              <a:rPr lang="ka-GE" dirty="0" smtClean="0"/>
              <a:t>ავთვისებიანი</a:t>
            </a:r>
            <a:endParaRPr lang="en-US" dirty="0" smtClean="0"/>
          </a:p>
          <a:p>
            <a:pPr lvl="1"/>
            <a:r>
              <a:rPr lang="ka-GE" dirty="0" smtClean="0"/>
              <a:t>კატასტროფული</a:t>
            </a:r>
            <a:endParaRPr lang="en-US" dirty="0" smtClean="0"/>
          </a:p>
        </p:txBody>
      </p:sp>
      <p:cxnSp>
        <p:nvCxnSpPr>
          <p:cNvPr id="4" name="Straight Connector 3"/>
          <p:cNvCxnSpPr/>
          <p:nvPr/>
        </p:nvCxnSpPr>
        <p:spPr>
          <a:xfrm>
            <a:off x="611560" y="1052736"/>
            <a:ext cx="8064896"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51694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6925"/>
            <a:ext cx="9144000" cy="6089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txBox="1">
            <a:spLocks/>
          </p:cNvSpPr>
          <p:nvPr/>
        </p:nvSpPr>
        <p:spPr>
          <a:xfrm>
            <a:off x="-36512" y="197768"/>
            <a:ext cx="9144000" cy="566936"/>
          </a:xfrm>
          <a:prstGeom prst="rect">
            <a:avLst/>
          </a:prstGeom>
        </p:spPr>
        <p:txBody>
          <a:bodyPr/>
          <a:lstStyle>
            <a:lvl1pPr algn="ctr" rtl="0" eaLnBrk="0" fontAlgn="base" hangingPunct="0">
              <a:spcBef>
                <a:spcPct val="0"/>
              </a:spcBef>
              <a:spcAft>
                <a:spcPct val="0"/>
              </a:spcAft>
              <a:defRPr sz="4000">
                <a:solidFill>
                  <a:srgbClr val="0000FF"/>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defTabSz="457200"/>
            <a:r>
              <a:rPr lang="ka-GE" sz="2400" b="1" dirty="0" smtClean="0">
                <a:solidFill>
                  <a:srgbClr val="3F1A66"/>
                </a:solidFill>
                <a:effectLst>
                  <a:outerShdw blurRad="38100" dist="38100" dir="2700000" algn="tl">
                    <a:srgbClr val="000000">
                      <a:alpha val="43137"/>
                    </a:srgbClr>
                  </a:outerShdw>
                </a:effectLst>
              </a:rPr>
              <a:t>განვითარებითი და/ან ეპილეფსიური ენცეფალოპათია</a:t>
            </a:r>
            <a:endParaRPr lang="en-US" sz="2400" b="1" dirty="0">
              <a:solidFill>
                <a:srgbClr val="3F1A66"/>
              </a:solidFill>
              <a:effectLst>
                <a:outerShdw blurRad="38100" dist="38100" dir="2700000" algn="tl">
                  <a:srgbClr val="000000">
                    <a:alpha val="43137"/>
                  </a:srgbClr>
                </a:outerShdw>
              </a:effectLst>
            </a:endParaRPr>
          </a:p>
        </p:txBody>
      </p:sp>
      <p:sp>
        <p:nvSpPr>
          <p:cNvPr id="2" name="TextBox 1"/>
          <p:cNvSpPr txBox="1"/>
          <p:nvPr/>
        </p:nvSpPr>
        <p:spPr>
          <a:xfrm>
            <a:off x="4860032" y="5013176"/>
            <a:ext cx="3762568" cy="461665"/>
          </a:xfrm>
          <a:prstGeom prst="rect">
            <a:avLst/>
          </a:prstGeom>
          <a:solidFill>
            <a:srgbClr val="0033CC"/>
          </a:solidFill>
        </p:spPr>
        <p:txBody>
          <a:bodyPr wrap="none" rtlCol="0">
            <a:spAutoFit/>
          </a:bodyPr>
          <a:lstStyle/>
          <a:p>
            <a:r>
              <a:rPr lang="ka-GE"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Rounded MT Bold" charset="0"/>
                <a:ea typeface="Arial Rounded MT Bold" charset="0"/>
                <a:cs typeface="Arial Rounded MT Bold" charset="0"/>
              </a:rPr>
              <a:t>ბერგი და თანაავტ.,</a:t>
            </a:r>
            <a:r>
              <a:rPr lang="en-US"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Rounded MT Bold" charset="0"/>
                <a:ea typeface="Arial Rounded MT Bold" charset="0"/>
                <a:cs typeface="Arial Rounded MT Bold" charset="0"/>
              </a:rPr>
              <a:t> 2010</a:t>
            </a:r>
            <a:endParaRPr lang="en-US"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Rounded MT Bold" charset="0"/>
              <a:ea typeface="Arial Rounded MT Bold" charset="0"/>
              <a:cs typeface="Arial Rounded MT Bold" charset="0"/>
            </a:endParaRPr>
          </a:p>
        </p:txBody>
      </p:sp>
      <p:sp>
        <p:nvSpPr>
          <p:cNvPr id="7" name="Rectangle 6"/>
          <p:cNvSpPr/>
          <p:nvPr/>
        </p:nvSpPr>
        <p:spPr bwMode="auto">
          <a:xfrm>
            <a:off x="1115616" y="2132856"/>
            <a:ext cx="7488832" cy="2736304"/>
          </a:xfrm>
          <a:prstGeom prst="rect">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0" lang="ka-GE" sz="240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ეპილეფსიური</a:t>
            </a:r>
            <a:r>
              <a:rPr kumimoji="0" lang="ka-GE" sz="2400" i="0" u="none" strike="noStrike" normalizeH="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 </a:t>
            </a:r>
            <a:r>
              <a:rPr kumimoji="0" lang="ka-GE" sz="2400" i="0" u="none" strike="noStrike" normalizeH="0" baseline="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აქტივობა</a:t>
            </a:r>
            <a:r>
              <a:rPr kumimoji="0" lang="ka-GE" sz="2400" i="0" u="none" strike="noStrike" normalizeH="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 თავისთავად განაპირობებს მძიმე კოგნიტურ და ქცევით დარღვევას, რომელიც თავისი სიმძიმით აღემატება ფონური პათოლოგიური მდგომარეობით მოსალოდნელ ცვლილებებს და იგი, შესაძლოა, გაუარესდეს დროთა განმავლობაში</a:t>
            </a:r>
            <a:endParaRPr lang="ka-GE"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endParaRPr>
          </a:p>
          <a:p>
            <a:pPr algn="ctr" fontAlgn="base">
              <a:spcBef>
                <a:spcPct val="0"/>
              </a:spcBef>
              <a:spcAft>
                <a:spcPct val="0"/>
              </a:spcAft>
            </a:pPr>
            <a:endParaRPr kumimoji="0" lang="en-US" sz="2400" i="0" u="none" strike="noStrike" normalizeH="0" baseline="0" dirty="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endParaRPr>
          </a:p>
        </p:txBody>
      </p:sp>
    </p:spTree>
    <p:extLst>
      <p:ext uri="{BB962C8B-B14F-4D97-AF65-F5344CB8AC3E}">
        <p14:creationId xmlns:p14="http://schemas.microsoft.com/office/powerpoint/2010/main" val="725874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1340768"/>
            <a:ext cx="9036496" cy="4800600"/>
          </a:xfrm>
        </p:spPr>
        <p:txBody>
          <a:bodyPr>
            <a:noAutofit/>
          </a:bodyPr>
          <a:lstStyle/>
          <a:p>
            <a:pPr marL="457200" indent="-457200" algn="l">
              <a:spcBef>
                <a:spcPts val="900"/>
              </a:spcBef>
              <a:spcAft>
                <a:spcPts val="1200"/>
              </a:spcAft>
              <a:buClr>
                <a:srgbClr val="FF3DF1"/>
              </a:buClr>
              <a:buFont typeface="Arial" charset="0"/>
              <a:buChar char="•"/>
            </a:pPr>
            <a:r>
              <a:rPr lang="ka-GE" sz="2400" b="1" dirty="0" smtClean="0">
                <a:solidFill>
                  <a:schemeClr val="tx1">
                    <a:lumMod val="95000"/>
                    <a:lumOff val="5000"/>
                  </a:schemeClr>
                </a:solidFill>
                <a:sym typeface="Wingdings"/>
              </a:rPr>
              <a:t>მრავალი განვითარებითი ენცეფალოპათია არ ასოცირდება ეპილეფსიურ ენცეფალოპათიასთან</a:t>
            </a:r>
          </a:p>
          <a:p>
            <a:pPr marL="457200" indent="-457200" algn="l">
              <a:spcBef>
                <a:spcPts val="900"/>
              </a:spcBef>
              <a:spcAft>
                <a:spcPts val="1200"/>
              </a:spcAft>
              <a:buClr>
                <a:srgbClr val="FF3DF1"/>
              </a:buClr>
              <a:buFont typeface="Arial" charset="0"/>
              <a:buChar char="•"/>
            </a:pPr>
            <a:r>
              <a:rPr lang="ka-GE" sz="2400" b="1" dirty="0" smtClean="0">
                <a:solidFill>
                  <a:schemeClr val="tx1">
                    <a:lumMod val="95000"/>
                    <a:lumOff val="5000"/>
                  </a:schemeClr>
                </a:solidFill>
                <a:effectLst/>
                <a:sym typeface="Wingdings"/>
              </a:rPr>
              <a:t>განვითარების შეფერხება შეიძლება წინ უძღოდეს ეპილეფსიურ გულყრებს</a:t>
            </a:r>
            <a:endParaRPr lang="en-US" sz="2400" b="1" dirty="0" smtClean="0">
              <a:solidFill>
                <a:schemeClr val="tx1">
                  <a:lumMod val="95000"/>
                  <a:lumOff val="5000"/>
                </a:schemeClr>
              </a:solidFill>
              <a:effectLst/>
              <a:sym typeface="Wingdings"/>
            </a:endParaRPr>
          </a:p>
          <a:p>
            <a:pPr marL="457200" indent="-457200" algn="l">
              <a:spcBef>
                <a:spcPts val="900"/>
              </a:spcBef>
              <a:spcAft>
                <a:spcPts val="1200"/>
              </a:spcAft>
              <a:buClr>
                <a:srgbClr val="FF3DF1"/>
              </a:buClr>
              <a:buFont typeface="Arial" charset="0"/>
              <a:buChar char="•"/>
            </a:pPr>
            <a:r>
              <a:rPr lang="ka-GE" sz="2400" b="1" dirty="0" smtClean="0">
                <a:solidFill>
                  <a:schemeClr val="tx1">
                    <a:lumMod val="95000"/>
                    <a:lumOff val="5000"/>
                  </a:schemeClr>
                </a:solidFill>
                <a:sym typeface="Wingdings"/>
              </a:rPr>
              <a:t>კომორბიდობა, როგორიცაა ცერებრული დამბლა, აუტისტური სპექტრის დარღვევები, ინტელექტუალური უნარშეზღუდულობა.</a:t>
            </a:r>
            <a:endParaRPr lang="en-US" sz="2400" b="1" dirty="0" smtClean="0">
              <a:solidFill>
                <a:schemeClr val="tx1">
                  <a:lumMod val="95000"/>
                  <a:lumOff val="5000"/>
                </a:schemeClr>
              </a:solidFill>
              <a:effectLst/>
              <a:sym typeface="Wingdings"/>
            </a:endParaRPr>
          </a:p>
          <a:p>
            <a:pPr marL="457200" indent="-457200" algn="l">
              <a:spcBef>
                <a:spcPts val="900"/>
              </a:spcBef>
              <a:spcAft>
                <a:spcPts val="1200"/>
              </a:spcAft>
              <a:buClr>
                <a:srgbClr val="FF3DF1"/>
              </a:buClr>
              <a:buFont typeface="Arial" charset="0"/>
              <a:buChar char="•"/>
            </a:pPr>
            <a:r>
              <a:rPr lang="ka-GE" sz="2400" b="1" dirty="0" smtClean="0">
                <a:solidFill>
                  <a:schemeClr val="tx1">
                    <a:lumMod val="95000"/>
                    <a:lumOff val="5000"/>
                  </a:schemeClr>
                </a:solidFill>
                <a:effectLst/>
                <a:sym typeface="Wingdings"/>
              </a:rPr>
              <a:t>გულყრების შეწყვეტის </a:t>
            </a:r>
            <a:r>
              <a:rPr lang="ka-GE" sz="2400" b="1" dirty="0" smtClean="0">
                <a:solidFill>
                  <a:schemeClr val="tx1">
                    <a:lumMod val="95000"/>
                    <a:lumOff val="5000"/>
                  </a:schemeClr>
                </a:solidFill>
                <a:sym typeface="Wingdings"/>
              </a:rPr>
              <a:t>მიუხედავად ცუდი გამოსავალი </a:t>
            </a:r>
            <a:r>
              <a:rPr lang="en-US" sz="2400" b="1" dirty="0" smtClean="0">
                <a:solidFill>
                  <a:schemeClr val="tx1">
                    <a:lumMod val="95000"/>
                    <a:lumOff val="5000"/>
                  </a:schemeClr>
                </a:solidFill>
                <a:sym typeface="Wingdings"/>
              </a:rPr>
              <a:t/>
            </a:r>
            <a:br>
              <a:rPr lang="en-US" sz="2400" b="1" dirty="0" smtClean="0">
                <a:solidFill>
                  <a:schemeClr val="tx1">
                    <a:lumMod val="95000"/>
                    <a:lumOff val="5000"/>
                  </a:schemeClr>
                </a:solidFill>
                <a:sym typeface="Wingdings"/>
              </a:rPr>
            </a:br>
            <a:r>
              <a:rPr lang="ka-GE" sz="2400" b="1" i="1" dirty="0" smtClean="0">
                <a:solidFill>
                  <a:schemeClr val="tx1">
                    <a:lumMod val="95000"/>
                    <a:lumOff val="5000"/>
                  </a:schemeClr>
                </a:solidFill>
                <a:sym typeface="Wingdings"/>
              </a:rPr>
              <a:t>მაგ</a:t>
            </a:r>
            <a:r>
              <a:rPr lang="en-US" sz="2400" b="1" i="1" dirty="0" smtClean="0">
                <a:solidFill>
                  <a:schemeClr val="tx1">
                    <a:lumMod val="95000"/>
                    <a:lumOff val="5000"/>
                  </a:schemeClr>
                </a:solidFill>
                <a:effectLst/>
                <a:sym typeface="Wingdings"/>
              </a:rPr>
              <a:t>. KCNQ2, STXBP1 </a:t>
            </a:r>
            <a:r>
              <a:rPr lang="ka-GE" sz="2400" b="1" dirty="0" smtClean="0">
                <a:solidFill>
                  <a:schemeClr val="tx1">
                    <a:lumMod val="95000"/>
                    <a:lumOff val="5000"/>
                  </a:schemeClr>
                </a:solidFill>
                <a:sym typeface="Wingdings"/>
              </a:rPr>
              <a:t>ენცეფალოპათიები</a:t>
            </a:r>
            <a:endParaRPr lang="en-US" sz="2400" b="1" dirty="0" smtClean="0">
              <a:solidFill>
                <a:schemeClr val="tx1">
                  <a:lumMod val="95000"/>
                  <a:lumOff val="5000"/>
                </a:schemeClr>
              </a:solidFill>
              <a:effectLst/>
              <a:sym typeface="Wingdings"/>
            </a:endParaRPr>
          </a:p>
        </p:txBody>
      </p:sp>
      <p:sp>
        <p:nvSpPr>
          <p:cNvPr id="7" name="Title 1"/>
          <p:cNvSpPr txBox="1">
            <a:spLocks/>
          </p:cNvSpPr>
          <p:nvPr/>
        </p:nvSpPr>
        <p:spPr>
          <a:xfrm>
            <a:off x="-36512" y="197768"/>
            <a:ext cx="9144000" cy="566936"/>
          </a:xfrm>
          <a:prstGeom prst="rect">
            <a:avLst/>
          </a:prstGeom>
        </p:spPr>
        <p:txBody>
          <a:bodyPr/>
          <a:lstStyle>
            <a:lvl1pPr algn="ctr" rtl="0" eaLnBrk="0" fontAlgn="base" hangingPunct="0">
              <a:spcBef>
                <a:spcPct val="0"/>
              </a:spcBef>
              <a:spcAft>
                <a:spcPct val="0"/>
              </a:spcAft>
              <a:defRPr sz="4000">
                <a:solidFill>
                  <a:srgbClr val="0000FF"/>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defTabSz="457200"/>
            <a:r>
              <a:rPr lang="ka-GE" sz="2400" b="1" dirty="0" smtClean="0">
                <a:solidFill>
                  <a:srgbClr val="3F0DF7"/>
                </a:solidFill>
                <a:effectLst>
                  <a:outerShdw blurRad="38100" dist="38100" dir="2700000" algn="tl">
                    <a:srgbClr val="000000">
                      <a:alpha val="43137"/>
                    </a:srgbClr>
                  </a:outerShdw>
                </a:effectLst>
              </a:rPr>
              <a:t>განვითარებითი და/ან ეპილეფსიური ენცეფალოპათიები</a:t>
            </a:r>
            <a:endParaRPr lang="en-US" sz="2400" b="1" dirty="0">
              <a:solidFill>
                <a:srgbClr val="3F0DF7"/>
              </a:solidFill>
              <a:effectLst>
                <a:outerShdw blurRad="38100" dist="38100" dir="2700000" algn="tl">
                  <a:srgbClr val="000000">
                    <a:alpha val="43137"/>
                  </a:srgbClr>
                </a:outerShdw>
              </a:effectLst>
            </a:endParaRPr>
          </a:p>
        </p:txBody>
      </p:sp>
      <p:cxnSp>
        <p:nvCxnSpPr>
          <p:cNvPr id="6" name="Straight Connector 5"/>
          <p:cNvCxnSpPr/>
          <p:nvPr/>
        </p:nvCxnSpPr>
        <p:spPr>
          <a:xfrm>
            <a:off x="539552" y="908720"/>
            <a:ext cx="8064896"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6357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1124744"/>
            <a:ext cx="8892480" cy="4800600"/>
          </a:xfrm>
        </p:spPr>
        <p:txBody>
          <a:bodyPr>
            <a:noAutofit/>
          </a:bodyPr>
          <a:lstStyle/>
          <a:p>
            <a:pPr marL="541338" lvl="1" indent="-457200" algn="l">
              <a:spcBef>
                <a:spcPts val="900"/>
              </a:spcBef>
              <a:spcAft>
                <a:spcPts val="600"/>
              </a:spcAft>
              <a:buClr>
                <a:srgbClr val="FF40FF"/>
              </a:buClr>
            </a:pPr>
            <a:r>
              <a:rPr lang="ka-GE" sz="2400" b="1" dirty="0" smtClean="0">
                <a:solidFill>
                  <a:srgbClr val="3F0DF7"/>
                </a:solidFill>
                <a:effectLst>
                  <a:outerShdw blurRad="38100" dist="38100" dir="2700000" algn="tl">
                    <a:srgbClr val="000000">
                      <a:alpha val="43137"/>
                    </a:srgbClr>
                  </a:outerShdw>
                </a:effectLst>
              </a:rPr>
              <a:t>განვითარებითი  ენცეფალოპათია</a:t>
            </a:r>
            <a:endParaRPr lang="ka-GE" sz="2400" b="1" dirty="0" smtClean="0">
              <a:solidFill>
                <a:srgbClr val="C00000"/>
              </a:solidFill>
              <a:effectLst>
                <a:outerShdw blurRad="38100" dist="38100" dir="2700000" algn="tl">
                  <a:srgbClr val="000000">
                    <a:alpha val="43137"/>
                  </a:srgbClr>
                </a:outerShdw>
              </a:effectLst>
            </a:endParaRPr>
          </a:p>
          <a:p>
            <a:pPr marL="914400" lvl="1" indent="-457200" algn="l">
              <a:spcBef>
                <a:spcPts val="900"/>
              </a:spcBef>
              <a:spcAft>
                <a:spcPts val="600"/>
              </a:spcAft>
              <a:buClr>
                <a:srgbClr val="FF40FF"/>
              </a:buClr>
              <a:buFont typeface="Arial"/>
              <a:buChar char="•"/>
            </a:pPr>
            <a:r>
              <a:rPr lang="ka-GE" sz="2400" dirty="0" smtClean="0">
                <a:solidFill>
                  <a:schemeClr val="tx1"/>
                </a:solidFill>
                <a:sym typeface="Wingdings"/>
              </a:rPr>
              <a:t>შეიძლება დაიწყოს მუცლადყოფნის პერიოდში</a:t>
            </a:r>
            <a:endParaRPr lang="en-US" sz="2400" dirty="0" smtClean="0">
              <a:solidFill>
                <a:schemeClr val="tx1"/>
              </a:solidFill>
              <a:sym typeface="Wingdings"/>
            </a:endParaRPr>
          </a:p>
          <a:p>
            <a:pPr marL="914400" lvl="1" indent="-457200" algn="l">
              <a:spcBef>
                <a:spcPts val="900"/>
              </a:spcBef>
              <a:spcAft>
                <a:spcPts val="600"/>
              </a:spcAft>
              <a:buClr>
                <a:srgbClr val="FF40FF"/>
              </a:buClr>
              <a:buFont typeface="Arial"/>
              <a:buChar char="•"/>
            </a:pPr>
            <a:r>
              <a:rPr lang="ka-GE" sz="2400" dirty="0" smtClean="0">
                <a:solidFill>
                  <a:schemeClr val="tx1"/>
                </a:solidFill>
                <a:sym typeface="Wingdings"/>
              </a:rPr>
              <a:t>დაბადების შემდგომ</a:t>
            </a:r>
            <a:endParaRPr lang="en-US" sz="2400" dirty="0" smtClean="0">
              <a:solidFill>
                <a:schemeClr val="tx1"/>
              </a:solidFill>
              <a:effectLst/>
              <a:sym typeface="Wingdings"/>
            </a:endParaRPr>
          </a:p>
          <a:p>
            <a:pPr marL="457200" indent="-457200" algn="l">
              <a:spcBef>
                <a:spcPts val="900"/>
              </a:spcBef>
              <a:spcAft>
                <a:spcPts val="600"/>
              </a:spcAft>
              <a:buClr>
                <a:srgbClr val="FF40FF"/>
              </a:buClr>
            </a:pPr>
            <a:r>
              <a:rPr lang="ka-GE" sz="2400" b="1" dirty="0" smtClean="0">
                <a:solidFill>
                  <a:srgbClr val="3F0DF7"/>
                </a:solidFill>
                <a:effectLst>
                  <a:outerShdw blurRad="38100" dist="38100" dir="2700000" algn="tl">
                    <a:srgbClr val="000000">
                      <a:alpha val="43137"/>
                    </a:srgbClr>
                  </a:outerShdw>
                </a:effectLst>
                <a:sym typeface="Wingdings"/>
              </a:rPr>
              <a:t>ეპილეფსიური ენცეფალოპათია</a:t>
            </a:r>
            <a:endParaRPr lang="en-US" sz="2400" b="1" dirty="0" smtClean="0">
              <a:solidFill>
                <a:srgbClr val="3F0DF7"/>
              </a:solidFill>
              <a:effectLst>
                <a:outerShdw blurRad="38100" dist="38100" dir="2700000" algn="tl">
                  <a:srgbClr val="000000">
                    <a:alpha val="43137"/>
                  </a:srgbClr>
                </a:outerShdw>
              </a:effectLst>
              <a:sym typeface="Wingdings"/>
            </a:endParaRPr>
          </a:p>
          <a:p>
            <a:pPr marL="914400" lvl="1" indent="-457200" algn="l">
              <a:spcBef>
                <a:spcPts val="900"/>
              </a:spcBef>
              <a:spcAft>
                <a:spcPts val="600"/>
              </a:spcAft>
              <a:buClr>
                <a:srgbClr val="FF40FF"/>
              </a:buClr>
              <a:buFont typeface="Arial" charset="0"/>
              <a:buChar char="•"/>
            </a:pPr>
            <a:r>
              <a:rPr lang="ka-GE" sz="2400" dirty="0" smtClean="0">
                <a:solidFill>
                  <a:schemeClr val="tx1">
                    <a:lumMod val="95000"/>
                    <a:lumOff val="5000"/>
                  </a:schemeClr>
                </a:solidFill>
                <a:sym typeface="Wingdings"/>
              </a:rPr>
              <a:t>შეიძლება დაიწყოს ნებისმიერ ასაკში</a:t>
            </a:r>
            <a:endParaRPr lang="en-US" sz="2400" dirty="0" smtClean="0">
              <a:solidFill>
                <a:schemeClr val="tx1">
                  <a:lumMod val="95000"/>
                  <a:lumOff val="5000"/>
                </a:schemeClr>
              </a:solidFill>
              <a:sym typeface="Wingdings"/>
            </a:endParaRPr>
          </a:p>
          <a:p>
            <a:pPr marL="914400" lvl="1" indent="-457200" algn="l">
              <a:spcBef>
                <a:spcPts val="900"/>
              </a:spcBef>
              <a:spcAft>
                <a:spcPts val="600"/>
              </a:spcAft>
              <a:buClr>
                <a:srgbClr val="FF40FF"/>
              </a:buClr>
              <a:buFont typeface="Arial" charset="0"/>
              <a:buChar char="•"/>
            </a:pPr>
            <a:r>
              <a:rPr lang="ka-GE" sz="2400" dirty="0" smtClean="0">
                <a:solidFill>
                  <a:schemeClr val="tx1">
                    <a:lumMod val="95000"/>
                    <a:lumOff val="5000"/>
                  </a:schemeClr>
                </a:solidFill>
                <a:sym typeface="Wingdings"/>
              </a:rPr>
              <a:t>შეიძლება ახლდეს</a:t>
            </a:r>
            <a:r>
              <a:rPr lang="en-US" sz="2400" dirty="0" smtClean="0">
                <a:solidFill>
                  <a:schemeClr val="tx1">
                    <a:lumMod val="95000"/>
                    <a:lumOff val="5000"/>
                  </a:schemeClr>
                </a:solidFill>
                <a:sym typeface="Wingdings"/>
              </a:rPr>
              <a:t> </a:t>
            </a:r>
            <a:r>
              <a:rPr lang="ka-GE" sz="2400" dirty="0" smtClean="0">
                <a:solidFill>
                  <a:schemeClr val="tx1">
                    <a:lumMod val="95000"/>
                    <a:lumOff val="5000"/>
                  </a:schemeClr>
                </a:solidFill>
                <a:sym typeface="Wingdings"/>
              </a:rPr>
              <a:t>განკურნებადი კომპონენტი</a:t>
            </a:r>
            <a:r>
              <a:rPr lang="en-US" sz="2400" dirty="0" smtClean="0">
                <a:solidFill>
                  <a:schemeClr val="tx1">
                    <a:lumMod val="95000"/>
                    <a:lumOff val="5000"/>
                  </a:schemeClr>
                </a:solidFill>
                <a:sym typeface="Wingdings"/>
              </a:rPr>
              <a:t> – </a:t>
            </a:r>
            <a:r>
              <a:rPr lang="ka-GE" sz="2400" dirty="0" smtClean="0">
                <a:solidFill>
                  <a:schemeClr val="tx1">
                    <a:lumMod val="95000"/>
                    <a:lumOff val="5000"/>
                  </a:schemeClr>
                </a:solidFill>
                <a:sym typeface="Wingdings"/>
              </a:rPr>
              <a:t>შესაბამისი</a:t>
            </a:r>
            <a:r>
              <a:rPr lang="ka-GE" sz="2400" dirty="0" smtClean="0">
                <a:solidFill>
                  <a:schemeClr val="tx1">
                    <a:lumMod val="95000"/>
                    <a:lumOff val="5000"/>
                  </a:schemeClr>
                </a:solidFill>
              </a:rPr>
              <a:t> ანტიკონვულსატით მკურნალობისას განსხვავებით არასწორი მკურნალობისგან</a:t>
            </a:r>
            <a:endParaRPr lang="en-US" sz="2400" dirty="0" smtClean="0">
              <a:solidFill>
                <a:schemeClr val="tx1">
                  <a:lumMod val="95000"/>
                  <a:lumOff val="5000"/>
                </a:schemeClr>
              </a:solidFill>
              <a:sym typeface="Wingdings"/>
            </a:endParaRPr>
          </a:p>
          <a:p>
            <a:pPr marL="457200" indent="-457200" algn="l">
              <a:spcBef>
                <a:spcPts val="900"/>
              </a:spcBef>
              <a:spcAft>
                <a:spcPts val="600"/>
              </a:spcAft>
              <a:buClr>
                <a:srgbClr val="FF40FF"/>
              </a:buClr>
            </a:pPr>
            <a:r>
              <a:rPr lang="ka-GE" sz="2400" b="1" dirty="0" smtClean="0">
                <a:solidFill>
                  <a:srgbClr val="0033CC"/>
                </a:solidFill>
                <a:effectLst>
                  <a:outerShdw blurRad="38100" dist="38100" dir="2700000" algn="tl">
                    <a:srgbClr val="000000">
                      <a:alpha val="43137"/>
                    </a:srgbClr>
                  </a:outerShdw>
                </a:effectLst>
                <a:sym typeface="Wingdings"/>
              </a:rPr>
              <a:t>გენური ენცეფალოპათია</a:t>
            </a:r>
            <a:endParaRPr lang="en-US" sz="2400" b="1" dirty="0" smtClean="0">
              <a:solidFill>
                <a:srgbClr val="0033CC"/>
              </a:solidFill>
              <a:effectLst>
                <a:outerShdw blurRad="38100" dist="38100" dir="2700000" algn="tl">
                  <a:srgbClr val="000000">
                    <a:alpha val="43137"/>
                  </a:srgbClr>
                </a:outerShdw>
              </a:effectLst>
              <a:sym typeface="Wingdings"/>
            </a:endParaRPr>
          </a:p>
          <a:p>
            <a:pPr marL="914400" lvl="1" indent="-457200" algn="l">
              <a:spcBef>
                <a:spcPts val="900"/>
              </a:spcBef>
              <a:spcAft>
                <a:spcPts val="600"/>
              </a:spcAft>
              <a:buClr>
                <a:srgbClr val="FF40FF"/>
              </a:buClr>
              <a:buFont typeface="Arial" charset="0"/>
              <a:buChar char="•"/>
            </a:pPr>
            <a:r>
              <a:rPr lang="ka-GE" sz="2400" dirty="0" smtClean="0">
                <a:solidFill>
                  <a:schemeClr val="tx1">
                    <a:lumMod val="95000"/>
                    <a:lumOff val="5000"/>
                  </a:schemeClr>
                </a:solidFill>
                <a:sym typeface="Wingdings"/>
              </a:rPr>
              <a:t>მაგ</a:t>
            </a:r>
            <a:r>
              <a:rPr lang="en-US" sz="2400" dirty="0" smtClean="0">
                <a:solidFill>
                  <a:schemeClr val="tx1">
                    <a:lumMod val="95000"/>
                    <a:lumOff val="5000"/>
                  </a:schemeClr>
                </a:solidFill>
                <a:effectLst/>
                <a:sym typeface="Wingdings"/>
              </a:rPr>
              <a:t>. </a:t>
            </a:r>
            <a:r>
              <a:rPr lang="en-US" sz="2400" i="1" dirty="0" smtClean="0">
                <a:solidFill>
                  <a:schemeClr val="tx1">
                    <a:lumMod val="95000"/>
                    <a:lumOff val="5000"/>
                  </a:schemeClr>
                </a:solidFill>
                <a:effectLst/>
                <a:sym typeface="Wingdings"/>
              </a:rPr>
              <a:t>CDKL5</a:t>
            </a:r>
            <a:r>
              <a:rPr lang="en-US" sz="2400" dirty="0" smtClean="0">
                <a:solidFill>
                  <a:schemeClr val="tx1">
                    <a:lumMod val="95000"/>
                    <a:lumOff val="5000"/>
                  </a:schemeClr>
                </a:solidFill>
                <a:effectLst/>
                <a:sym typeface="Wingdings"/>
              </a:rPr>
              <a:t> </a:t>
            </a:r>
            <a:r>
              <a:rPr lang="ka-GE" sz="2400" dirty="0" smtClean="0">
                <a:solidFill>
                  <a:schemeClr val="tx1">
                    <a:lumMod val="95000"/>
                    <a:lumOff val="5000"/>
                  </a:schemeClr>
                </a:solidFill>
                <a:sym typeface="Wingdings"/>
              </a:rPr>
              <a:t>ენცეფალოპათია</a:t>
            </a:r>
            <a:r>
              <a:rPr lang="en-US" sz="2400" dirty="0" smtClean="0">
                <a:solidFill>
                  <a:schemeClr val="tx1">
                    <a:lumMod val="95000"/>
                    <a:lumOff val="5000"/>
                  </a:schemeClr>
                </a:solidFill>
                <a:effectLst/>
                <a:sym typeface="Wingdings"/>
              </a:rPr>
              <a:t>, </a:t>
            </a:r>
            <a:r>
              <a:rPr lang="en-US" sz="2400" i="1" dirty="0" smtClean="0">
                <a:solidFill>
                  <a:schemeClr val="tx1">
                    <a:lumMod val="95000"/>
                    <a:lumOff val="5000"/>
                  </a:schemeClr>
                </a:solidFill>
                <a:sym typeface="Wingdings"/>
              </a:rPr>
              <a:t>SCN2A</a:t>
            </a:r>
            <a:r>
              <a:rPr lang="en-US" sz="2400" dirty="0" smtClean="0">
                <a:solidFill>
                  <a:schemeClr val="tx1">
                    <a:lumMod val="95000"/>
                    <a:lumOff val="5000"/>
                  </a:schemeClr>
                </a:solidFill>
                <a:sym typeface="Wingdings"/>
              </a:rPr>
              <a:t> </a:t>
            </a:r>
            <a:r>
              <a:rPr lang="ka-GE" sz="2400" dirty="0" smtClean="0">
                <a:solidFill>
                  <a:schemeClr val="tx1">
                    <a:lumMod val="95000"/>
                    <a:lumOff val="5000"/>
                  </a:schemeClr>
                </a:solidFill>
                <a:sym typeface="Wingdings"/>
              </a:rPr>
              <a:t>ენცეფალოპათია</a:t>
            </a:r>
            <a:endParaRPr lang="en-US" sz="2400" dirty="0">
              <a:solidFill>
                <a:schemeClr val="tx1">
                  <a:lumMod val="95000"/>
                  <a:lumOff val="5000"/>
                </a:schemeClr>
              </a:solidFill>
              <a:effectLst/>
              <a:sym typeface="Wingdings"/>
            </a:endParaRPr>
          </a:p>
        </p:txBody>
      </p:sp>
      <p:sp>
        <p:nvSpPr>
          <p:cNvPr id="5" name="Title 1"/>
          <p:cNvSpPr txBox="1">
            <a:spLocks noGrp="1"/>
          </p:cNvSpPr>
          <p:nvPr>
            <p:ph type="ctrTitle"/>
          </p:nvPr>
        </p:nvSpPr>
        <p:spPr>
          <a:xfrm>
            <a:off x="-76200" y="0"/>
            <a:ext cx="9220200" cy="990600"/>
          </a:xfrm>
          <a:prstGeom prst="rect">
            <a:avLst/>
          </a:prstGeom>
        </p:spPr>
        <p:txBody>
          <a:bodyPr/>
          <a:lstStyle>
            <a:lvl1pPr algn="ctr" rtl="0" eaLnBrk="0" fontAlgn="base" hangingPunct="0">
              <a:spcBef>
                <a:spcPct val="0"/>
              </a:spcBef>
              <a:spcAft>
                <a:spcPct val="0"/>
              </a:spcAft>
              <a:defRPr sz="4000">
                <a:solidFill>
                  <a:srgbClr val="0000FF"/>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rgbClr val="0000FF"/>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defTabSz="457200"/>
            <a:r>
              <a:rPr lang="ka-GE" sz="2400" b="1" dirty="0" smtClean="0">
                <a:solidFill>
                  <a:srgbClr val="3F0DF7"/>
                </a:solidFill>
                <a:effectLst>
                  <a:outerShdw blurRad="38100" dist="38100" dir="2700000" algn="tl">
                    <a:srgbClr val="000000">
                      <a:alpha val="43137"/>
                    </a:srgbClr>
                  </a:outerShdw>
                </a:effectLst>
              </a:rPr>
              <a:t>განვითარებითი და/ან ეპილეფსიური ენცეფალოპათია</a:t>
            </a:r>
            <a:endParaRPr lang="en-US" sz="2400" b="1" dirty="0">
              <a:solidFill>
                <a:srgbClr val="3F0DF7"/>
              </a:solidFill>
              <a:effectLst>
                <a:outerShdw blurRad="38100" dist="38100" dir="2700000" algn="tl">
                  <a:srgbClr val="000000">
                    <a:alpha val="43137"/>
                  </a:srgbClr>
                </a:outerShdw>
              </a:effectLst>
            </a:endParaRPr>
          </a:p>
        </p:txBody>
      </p:sp>
      <p:cxnSp>
        <p:nvCxnSpPr>
          <p:cNvPr id="6" name="Straight Connector 5"/>
          <p:cNvCxnSpPr/>
          <p:nvPr/>
        </p:nvCxnSpPr>
        <p:spPr>
          <a:xfrm>
            <a:off x="539552" y="908720"/>
            <a:ext cx="8064896"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133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74639"/>
            <a:ext cx="9361040" cy="1143000"/>
          </a:xfrm>
        </p:spPr>
        <p:txBody>
          <a:bodyPr>
            <a:noAutofit/>
          </a:bodyPr>
          <a:lstStyle/>
          <a:p>
            <a:r>
              <a:rPr lang="ka-GE" sz="3200" dirty="0" smtClean="0">
                <a:solidFill>
                  <a:srgbClr val="3F1A66"/>
                </a:solidFill>
              </a:rPr>
              <a:t>ძველი ტერმინები</a:t>
            </a:r>
            <a:r>
              <a:rPr lang="en-US" sz="3200" dirty="0" smtClean="0">
                <a:solidFill>
                  <a:srgbClr val="3F1A66"/>
                </a:solidFill>
              </a:rPr>
              <a:t/>
            </a:r>
            <a:br>
              <a:rPr lang="en-US" sz="3200" dirty="0" smtClean="0">
                <a:solidFill>
                  <a:srgbClr val="3F1A66"/>
                </a:solidFill>
              </a:rPr>
            </a:br>
            <a:r>
              <a:rPr lang="en-US" sz="3200" dirty="0" smtClean="0">
                <a:solidFill>
                  <a:srgbClr val="3F1A66"/>
                </a:solidFill>
              </a:rPr>
              <a:t> </a:t>
            </a:r>
            <a:r>
              <a:rPr lang="ka-GE" sz="3200" dirty="0" smtClean="0">
                <a:solidFill>
                  <a:srgbClr val="3F1A66"/>
                </a:solidFill>
              </a:rPr>
              <a:t>“სიმპტომური გენერალიზებული ეპილეფსიები”</a:t>
            </a:r>
            <a:endParaRPr lang="en-US" sz="3200" dirty="0">
              <a:solidFill>
                <a:srgbClr val="3F1A66"/>
              </a:solidFill>
            </a:endParaRPr>
          </a:p>
        </p:txBody>
      </p:sp>
      <p:sp>
        <p:nvSpPr>
          <p:cNvPr id="3" name="Content Placeholder 2"/>
          <p:cNvSpPr>
            <a:spLocks noGrp="1"/>
          </p:cNvSpPr>
          <p:nvPr>
            <p:ph idx="1"/>
          </p:nvPr>
        </p:nvSpPr>
        <p:spPr>
          <a:xfrm>
            <a:off x="-108520" y="1916832"/>
            <a:ext cx="3456384" cy="3024336"/>
          </a:xfrm>
        </p:spPr>
        <p:txBody>
          <a:bodyPr>
            <a:normAutofit/>
          </a:bodyPr>
          <a:lstStyle/>
          <a:p>
            <a:pPr indent="-161925"/>
            <a:r>
              <a:rPr lang="ka-GE" sz="2400" dirty="0" smtClean="0"/>
              <a:t>ტერმინი გამოიყენებოდა ორი განსხვავებული ჯგუფის დარღვევების დროს</a:t>
            </a:r>
          </a:p>
        </p:txBody>
      </p:sp>
      <p:sp>
        <p:nvSpPr>
          <p:cNvPr id="4" name="Rounded Rectangle 3"/>
          <p:cNvSpPr/>
          <p:nvPr/>
        </p:nvSpPr>
        <p:spPr>
          <a:xfrm>
            <a:off x="3347864" y="1828800"/>
            <a:ext cx="5567536" cy="4419600"/>
          </a:xfrm>
          <a:prstGeom prst="roundRect">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t" anchorCtr="0"/>
          <a:lstStyle/>
          <a:p>
            <a:pPr algn="ctr"/>
            <a:r>
              <a:rPr lang="ka-GE" sz="2400" b="1" dirty="0" smtClean="0">
                <a:solidFill>
                  <a:prstClr val="white"/>
                </a:solidFill>
                <a:effectLst>
                  <a:outerShdw blurRad="38100" dist="38100" dir="2700000" algn="tl">
                    <a:srgbClr val="000000">
                      <a:alpha val="43137"/>
                    </a:srgbClr>
                  </a:outerShdw>
                </a:effectLst>
              </a:rPr>
              <a:t>სიმპტომური გენერალიზებული ეპილეფსიები</a:t>
            </a:r>
            <a:endParaRPr lang="en-US" sz="2800" b="1" dirty="0">
              <a:solidFill>
                <a:prstClr val="white"/>
              </a:solidFill>
              <a:effectLst>
                <a:outerShdw blurRad="38100" dist="38100" dir="2700000" algn="tl">
                  <a:srgbClr val="000000">
                    <a:alpha val="43137"/>
                  </a:srgbClr>
                </a:outerShdw>
              </a:effectLst>
            </a:endParaRPr>
          </a:p>
        </p:txBody>
      </p:sp>
      <p:sp>
        <p:nvSpPr>
          <p:cNvPr id="5" name="Rounded Rectangle 4"/>
          <p:cNvSpPr/>
          <p:nvPr/>
        </p:nvSpPr>
        <p:spPr>
          <a:xfrm>
            <a:off x="3491880" y="2996952"/>
            <a:ext cx="2650232" cy="302498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ka-GE" sz="2000" b="1" dirty="0" smtClean="0">
                <a:solidFill>
                  <a:prstClr val="white"/>
                </a:solidFill>
              </a:rPr>
              <a:t>განვითარებითი და/ან ეპილეფსიური ენცეფალოპათიები</a:t>
            </a:r>
            <a:endParaRPr lang="en-US" sz="2000" b="1" dirty="0" smtClean="0">
              <a:solidFill>
                <a:prstClr val="white"/>
              </a:solidFill>
            </a:endParaRPr>
          </a:p>
        </p:txBody>
      </p:sp>
      <p:sp>
        <p:nvSpPr>
          <p:cNvPr id="7" name="Rounded Rectangle 6"/>
          <p:cNvSpPr/>
          <p:nvPr/>
        </p:nvSpPr>
        <p:spPr>
          <a:xfrm>
            <a:off x="6156176" y="2996952"/>
            <a:ext cx="2664296" cy="3048000"/>
          </a:xfrm>
          <a:prstGeom prst="roundRect">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solidFill>
                  <a:prstClr val="white"/>
                </a:solidFill>
                <a:effectLst>
                  <a:outerShdw blurRad="38100" dist="38100" dir="2700000" algn="tl">
                    <a:srgbClr val="000000">
                      <a:alpha val="43137"/>
                    </a:srgbClr>
                  </a:outerShdw>
                </a:effectLst>
              </a:rPr>
              <a:t>(</a:t>
            </a:r>
            <a:r>
              <a:rPr lang="ka-GE" sz="2000" b="1" dirty="0" smtClean="0">
                <a:solidFill>
                  <a:prstClr val="white"/>
                </a:solidFill>
                <a:effectLst>
                  <a:outerShdw blurRad="38100" dist="38100" dir="2700000" algn="tl">
                    <a:srgbClr val="000000">
                      <a:alpha val="43137"/>
                    </a:srgbClr>
                  </a:outerShdw>
                </a:effectLst>
              </a:rPr>
              <a:t>სტატიკური</a:t>
            </a:r>
            <a:r>
              <a:rPr lang="en-US" sz="2000" b="1" dirty="0" smtClean="0">
                <a:solidFill>
                  <a:prstClr val="white"/>
                </a:solidFill>
                <a:effectLst>
                  <a:outerShdw blurRad="38100" dist="38100" dir="2700000" algn="tl">
                    <a:srgbClr val="000000">
                      <a:alpha val="43137"/>
                    </a:srgbClr>
                  </a:outerShdw>
                </a:effectLst>
              </a:rPr>
              <a:t>)</a:t>
            </a:r>
            <a:r>
              <a:rPr lang="ka-GE" sz="2000" b="1" dirty="0" smtClean="0">
                <a:solidFill>
                  <a:prstClr val="white"/>
                </a:solidFill>
                <a:effectLst>
                  <a:outerShdw blurRad="38100" dist="38100" dir="2700000" algn="tl">
                    <a:srgbClr val="000000">
                      <a:alpha val="43137"/>
                    </a:srgbClr>
                  </a:outerShdw>
                </a:effectLst>
              </a:rPr>
              <a:t> ენცეფალოპათიები</a:t>
            </a:r>
            <a:endParaRPr lang="en-US" sz="2000" b="1" dirty="0" smtClean="0">
              <a:solidFill>
                <a:prstClr val="white"/>
              </a:solidFill>
              <a:effectLst>
                <a:outerShdw blurRad="38100" dist="38100" dir="2700000" algn="tl">
                  <a:srgbClr val="000000">
                    <a:alpha val="43137"/>
                  </a:srgbClr>
                </a:outerShdw>
              </a:effectLst>
            </a:endParaRPr>
          </a:p>
        </p:txBody>
      </p:sp>
      <p:cxnSp>
        <p:nvCxnSpPr>
          <p:cNvPr id="9" name="Straight Connector 8"/>
          <p:cNvCxnSpPr/>
          <p:nvPr/>
        </p:nvCxnSpPr>
        <p:spPr>
          <a:xfrm>
            <a:off x="539552" y="1484784"/>
            <a:ext cx="8064896"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8853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771800" y="188640"/>
            <a:ext cx="3260285" cy="827938"/>
          </a:xfrm>
          <a:prstGeom prst="roundRect">
            <a:avLst/>
          </a:prstGeom>
          <a:solidFill>
            <a:srgbClr val="99CCFF"/>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457200"/>
            <a:r>
              <a:rPr lang="en-US" sz="2400" b="1" dirty="0" smtClean="0">
                <a:solidFill>
                  <a:srgbClr val="000000"/>
                </a:solidFill>
                <a:effectLst>
                  <a:outerShdw blurRad="38100" dist="38100" dir="2700000" algn="tl">
                    <a:srgbClr val="000000">
                      <a:alpha val="43137"/>
                    </a:srgbClr>
                  </a:outerShdw>
                </a:effectLst>
              </a:rPr>
              <a:t>1. </a:t>
            </a:r>
            <a:r>
              <a:rPr lang="ka-GE" sz="2400" b="1" dirty="0" smtClean="0">
                <a:solidFill>
                  <a:srgbClr val="000000"/>
                </a:solidFill>
                <a:effectLst>
                  <a:outerShdw blurRad="38100" dist="38100" dir="2700000" algn="tl">
                    <a:srgbClr val="000000">
                      <a:alpha val="43137"/>
                    </a:srgbClr>
                  </a:outerShdw>
                </a:effectLst>
              </a:rPr>
              <a:t>გულყრის ტიპები</a:t>
            </a:r>
            <a:endParaRPr lang="en-US" sz="2400" b="1" dirty="0">
              <a:solidFill>
                <a:srgbClr val="000000"/>
              </a:solidFill>
              <a:effectLst>
                <a:outerShdw blurRad="38100" dist="38100" dir="2700000" algn="tl">
                  <a:srgbClr val="000000">
                    <a:alpha val="43137"/>
                  </a:srgbClr>
                </a:outerShdw>
              </a:effectLst>
            </a:endParaRPr>
          </a:p>
        </p:txBody>
      </p:sp>
      <p:sp>
        <p:nvSpPr>
          <p:cNvPr id="13" name="Content Placeholder 2"/>
          <p:cNvSpPr txBox="1">
            <a:spLocks/>
          </p:cNvSpPr>
          <p:nvPr/>
        </p:nvSpPr>
        <p:spPr>
          <a:xfrm>
            <a:off x="251520" y="1700808"/>
            <a:ext cx="8416777" cy="4351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ka-GE" sz="2000" b="1" dirty="0" smtClean="0">
                <a:solidFill>
                  <a:schemeClr val="tx1">
                    <a:lumMod val="95000"/>
                    <a:lumOff val="5000"/>
                  </a:schemeClr>
                </a:solidFill>
                <a:effectLst>
                  <a:outerShdw blurRad="38100" dist="38100" dir="2700000" algn="tl">
                    <a:srgbClr val="000000">
                      <a:alpha val="43137"/>
                    </a:srgbClr>
                  </a:outerShdw>
                </a:effectLst>
              </a:rPr>
              <a:t>ეჭვგარეშეა, რომ გულყრა ეპილეფსიურია </a:t>
            </a:r>
            <a:r>
              <a:rPr lang="ka-GE" sz="2000" dirty="0" smtClean="0">
                <a:solidFill>
                  <a:schemeClr val="tx1">
                    <a:lumMod val="95000"/>
                    <a:lumOff val="5000"/>
                  </a:schemeClr>
                </a:solidFill>
              </a:rPr>
              <a:t>- საჭიროებს ეპილეფსიური და არაეპილეფსიური გულყრების განსხვავებას. </a:t>
            </a:r>
          </a:p>
          <a:p>
            <a:pPr>
              <a:lnSpc>
                <a:spcPct val="100000"/>
              </a:lnSpc>
            </a:pPr>
            <a:endParaRPr lang="ka-GE" sz="2000" dirty="0" smtClean="0">
              <a:solidFill>
                <a:schemeClr val="tx1">
                  <a:lumMod val="95000"/>
                  <a:lumOff val="5000"/>
                </a:schemeClr>
              </a:solidFill>
            </a:endParaRPr>
          </a:p>
          <a:p>
            <a:pPr>
              <a:lnSpc>
                <a:spcPct val="100000"/>
              </a:lnSpc>
            </a:pPr>
            <a:r>
              <a:rPr lang="ka-GE" sz="2000" b="1" dirty="0" smtClean="0">
                <a:solidFill>
                  <a:schemeClr val="tx1">
                    <a:lumMod val="95000"/>
                    <a:lumOff val="5000"/>
                  </a:schemeClr>
                </a:solidFill>
                <a:effectLst>
                  <a:outerShdw blurRad="38100" dist="38100" dir="2700000" algn="tl">
                    <a:srgbClr val="000000">
                      <a:alpha val="43137"/>
                    </a:srgbClr>
                  </a:outerShdw>
                </a:effectLst>
              </a:rPr>
              <a:t>ზოგიერთ სიტუაციაში </a:t>
            </a:r>
            <a:r>
              <a:rPr lang="en-AU" sz="2000" dirty="0" smtClean="0">
                <a:solidFill>
                  <a:srgbClr val="000000"/>
                </a:solidFill>
                <a:sym typeface="Wingdings"/>
              </a:rPr>
              <a:t></a:t>
            </a:r>
            <a:r>
              <a:rPr lang="en-AU" sz="2000" dirty="0" smtClean="0">
                <a:solidFill>
                  <a:srgbClr val="000000"/>
                </a:solidFill>
              </a:rPr>
              <a:t> </a:t>
            </a:r>
            <a:r>
              <a:rPr lang="ka-GE" sz="2000" dirty="0" smtClean="0">
                <a:solidFill>
                  <a:srgbClr val="000000"/>
                </a:solidFill>
              </a:rPr>
              <a:t>დიაგნოსტიკის მაქსიმალური </a:t>
            </a:r>
            <a:r>
              <a:rPr lang="ka-GE" sz="2000" dirty="0" smtClean="0">
                <a:solidFill>
                  <a:schemeClr val="tx1">
                    <a:lumMod val="95000"/>
                    <a:lumOff val="5000"/>
                  </a:schemeClr>
                </a:solidFill>
              </a:rPr>
              <a:t>დონეა გულყრის ტიპის კლასიფიკაცია </a:t>
            </a:r>
          </a:p>
          <a:p>
            <a:pPr>
              <a:lnSpc>
                <a:spcPct val="100000"/>
              </a:lnSpc>
            </a:pPr>
            <a:endParaRPr lang="ka-GE" sz="2000" dirty="0" smtClean="0">
              <a:solidFill>
                <a:srgbClr val="000000"/>
              </a:solidFill>
            </a:endParaRPr>
          </a:p>
          <a:p>
            <a:pPr>
              <a:lnSpc>
                <a:spcPct val="100000"/>
              </a:lnSpc>
            </a:pPr>
            <a:r>
              <a:rPr lang="ka-GE" sz="2000" b="1" dirty="0" smtClean="0">
                <a:solidFill>
                  <a:schemeClr val="tx1">
                    <a:lumMod val="95000"/>
                    <a:lumOff val="5000"/>
                  </a:schemeClr>
                </a:solidFill>
                <a:effectLst>
                  <a:outerShdw blurRad="38100" dist="38100" dir="2700000" algn="tl">
                    <a:srgbClr val="000000">
                      <a:alpha val="43137"/>
                    </a:srgbClr>
                  </a:outerShdw>
                </a:effectLst>
              </a:rPr>
              <a:t>სხვა შემთხვევებში</a:t>
            </a:r>
            <a:r>
              <a:rPr lang="en-AU" sz="2000" b="1" dirty="0" smtClean="0">
                <a:solidFill>
                  <a:schemeClr val="tx1">
                    <a:lumMod val="95000"/>
                    <a:lumOff val="5000"/>
                  </a:schemeClr>
                </a:solidFill>
                <a:effectLst>
                  <a:outerShdw blurRad="38100" dist="38100" dir="2700000" algn="tl">
                    <a:srgbClr val="000000">
                      <a:alpha val="43137"/>
                    </a:srgbClr>
                  </a:outerShdw>
                </a:effectLst>
              </a:rPr>
              <a:t> </a:t>
            </a:r>
            <a:r>
              <a:rPr lang="en-AU" sz="2000" dirty="0" smtClean="0">
                <a:solidFill>
                  <a:srgbClr val="000000"/>
                </a:solidFill>
                <a:sym typeface="Wingdings"/>
              </a:rPr>
              <a:t></a:t>
            </a:r>
            <a:r>
              <a:rPr lang="en-AU" sz="2000" dirty="0" smtClean="0">
                <a:solidFill>
                  <a:srgbClr val="000000"/>
                </a:solidFill>
              </a:rPr>
              <a:t> </a:t>
            </a:r>
            <a:r>
              <a:rPr lang="ka-GE" sz="2000" dirty="0" smtClean="0">
                <a:solidFill>
                  <a:schemeClr val="tx1">
                    <a:lumMod val="95000"/>
                    <a:lumOff val="5000"/>
                  </a:schemeClr>
                </a:solidFill>
              </a:rPr>
              <a:t>ინფორმაცია იმდენად მწირია, რომ ზუსტი დიაგნოზის დადგენა შეუძლებელია </a:t>
            </a:r>
          </a:p>
          <a:p>
            <a:pPr lvl="1">
              <a:lnSpc>
                <a:spcPct val="100000"/>
              </a:lnSpc>
            </a:pPr>
            <a:r>
              <a:rPr lang="ka-GE" dirty="0" smtClean="0">
                <a:solidFill>
                  <a:srgbClr val="000000"/>
                </a:solidFill>
              </a:rPr>
              <a:t>მაგ. როდესაც პაციენტს ჰქონდა მხოლოდ ერთი გულყრა</a:t>
            </a:r>
          </a:p>
          <a:p>
            <a:pPr marL="342900" lvl="1" indent="0">
              <a:lnSpc>
                <a:spcPct val="100000"/>
              </a:lnSpc>
              <a:buFont typeface="Arial" panose="020B0604020202020204" pitchFamily="34" charset="0"/>
              <a:buNone/>
            </a:pPr>
            <a:r>
              <a:rPr lang="en-AU" dirty="0" smtClean="0">
                <a:solidFill>
                  <a:srgbClr val="000000"/>
                </a:solidFill>
              </a:rPr>
              <a:t> </a:t>
            </a:r>
            <a:endParaRPr lang="en-US" dirty="0" smtClean="0">
              <a:solidFill>
                <a:srgbClr val="000000"/>
              </a:solidFill>
            </a:endParaRPr>
          </a:p>
        </p:txBody>
      </p:sp>
    </p:spTree>
    <p:extLst>
      <p:ext uri="{BB962C8B-B14F-4D97-AF65-F5344CB8AC3E}">
        <p14:creationId xmlns:p14="http://schemas.microsoft.com/office/powerpoint/2010/main" val="1159783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6907"/>
            <a:ext cx="8568952" cy="1143000"/>
          </a:xfrm>
        </p:spPr>
        <p:txBody>
          <a:bodyPr>
            <a:normAutofit/>
          </a:bodyPr>
          <a:lstStyle/>
          <a:p>
            <a:r>
              <a:rPr lang="en-US" sz="3200" dirty="0" smtClean="0">
                <a:solidFill>
                  <a:srgbClr val="3F1A66"/>
                </a:solidFill>
              </a:rPr>
              <a:t>ILAE</a:t>
            </a:r>
            <a:r>
              <a:rPr lang="ka-GE" sz="3200" dirty="0" smtClean="0">
                <a:solidFill>
                  <a:srgbClr val="3F1A66"/>
                </a:solidFill>
              </a:rPr>
              <a:t>-ს</a:t>
            </a:r>
            <a:r>
              <a:rPr lang="en-US" sz="3200" dirty="0" smtClean="0">
                <a:solidFill>
                  <a:srgbClr val="3F1A66"/>
                </a:solidFill>
              </a:rPr>
              <a:t> </a:t>
            </a:r>
            <a:r>
              <a:rPr lang="ka-GE" sz="3200" dirty="0" smtClean="0">
                <a:solidFill>
                  <a:srgbClr val="3F1A66"/>
                </a:solidFill>
              </a:rPr>
              <a:t>ეპილეფსიების ახალი კლასიფიკაცია</a:t>
            </a:r>
            <a:endParaRPr lang="en-US" sz="3200" dirty="0">
              <a:solidFill>
                <a:srgbClr val="3F1A66"/>
              </a:solidFill>
            </a:endParaRPr>
          </a:p>
        </p:txBody>
      </p:sp>
      <p:sp>
        <p:nvSpPr>
          <p:cNvPr id="3" name="Content Placeholder 2"/>
          <p:cNvSpPr>
            <a:spLocks noGrp="1"/>
          </p:cNvSpPr>
          <p:nvPr>
            <p:ph idx="1"/>
          </p:nvPr>
        </p:nvSpPr>
        <p:spPr>
          <a:xfrm>
            <a:off x="195941" y="1340768"/>
            <a:ext cx="8948059" cy="5166355"/>
          </a:xfrm>
        </p:spPr>
        <p:txBody>
          <a:bodyPr>
            <a:noAutofit/>
          </a:bodyPr>
          <a:lstStyle/>
          <a:p>
            <a:pPr>
              <a:spcBef>
                <a:spcPts val="1272"/>
              </a:spcBef>
              <a:buClr>
                <a:srgbClr val="FF40FF"/>
              </a:buClr>
            </a:pPr>
            <a:r>
              <a:rPr lang="ka-GE" sz="2000" dirty="0" smtClean="0"/>
              <a:t>გამარტივებული ჩარჩო </a:t>
            </a:r>
            <a:endParaRPr lang="en-US" sz="2000" dirty="0" smtClean="0"/>
          </a:p>
          <a:p>
            <a:pPr>
              <a:spcBef>
                <a:spcPts val="1272"/>
              </a:spcBef>
              <a:buClr>
                <a:srgbClr val="FF40FF"/>
              </a:buClr>
            </a:pPr>
            <a:r>
              <a:rPr lang="ka-GE" sz="2000" dirty="0" smtClean="0">
                <a:solidFill>
                  <a:schemeClr val="tx1">
                    <a:lumMod val="95000"/>
                    <a:lumOff val="5000"/>
                  </a:schemeClr>
                </a:solidFill>
              </a:rPr>
              <a:t>ეტიოლოგია</a:t>
            </a:r>
            <a:r>
              <a:rPr lang="en-US" sz="2000" dirty="0" smtClean="0">
                <a:solidFill>
                  <a:schemeClr val="tx1">
                    <a:lumMod val="95000"/>
                    <a:lumOff val="5000"/>
                  </a:schemeClr>
                </a:solidFill>
              </a:rPr>
              <a:t> – </a:t>
            </a:r>
            <a:r>
              <a:rPr lang="ka-GE" sz="2000" dirty="0" smtClean="0">
                <a:solidFill>
                  <a:schemeClr val="tx1">
                    <a:lumMod val="95000"/>
                    <a:lumOff val="5000"/>
                  </a:schemeClr>
                </a:solidFill>
              </a:rPr>
              <a:t>ყველა სტადიაზე უნდა იყოს განხილული</a:t>
            </a:r>
            <a:endParaRPr lang="en-US" sz="2000" dirty="0" smtClean="0">
              <a:solidFill>
                <a:schemeClr val="tx1">
                  <a:lumMod val="95000"/>
                  <a:lumOff val="5000"/>
                </a:schemeClr>
              </a:solidFill>
            </a:endParaRPr>
          </a:p>
          <a:p>
            <a:pPr>
              <a:spcBef>
                <a:spcPts val="1272"/>
              </a:spcBef>
              <a:buClr>
                <a:srgbClr val="FF40FF"/>
              </a:buClr>
            </a:pPr>
            <a:r>
              <a:rPr lang="ka-GE" sz="2000" dirty="0" smtClean="0">
                <a:solidFill>
                  <a:schemeClr val="tx1">
                    <a:lumMod val="95000"/>
                    <a:lumOff val="5000"/>
                  </a:schemeClr>
                </a:solidFill>
              </a:rPr>
              <a:t>განვითარებითი და/ან ეპილეფსიური ენცეფალოპათიები</a:t>
            </a:r>
            <a:endParaRPr lang="en-US" sz="2000" dirty="0" smtClean="0">
              <a:solidFill>
                <a:schemeClr val="tx1">
                  <a:lumMod val="95000"/>
                  <a:lumOff val="5000"/>
                </a:schemeClr>
              </a:solidFill>
            </a:endParaRPr>
          </a:p>
          <a:p>
            <a:pPr>
              <a:spcBef>
                <a:spcPts val="1272"/>
              </a:spcBef>
              <a:buClr>
                <a:srgbClr val="FF40FF"/>
              </a:buClr>
            </a:pPr>
            <a:r>
              <a:rPr lang="ka-GE" sz="2000" smtClean="0">
                <a:solidFill>
                  <a:schemeClr val="tx1">
                    <a:lumMod val="95000"/>
                    <a:lumOff val="5000"/>
                  </a:schemeClr>
                </a:solidFill>
              </a:rPr>
              <a:t>თვითგანკურნებადი</a:t>
            </a:r>
            <a:r>
              <a:rPr lang="ka-GE" sz="2000" dirty="0" smtClean="0">
                <a:solidFill>
                  <a:schemeClr val="tx1">
                    <a:lumMod val="95000"/>
                    <a:lumOff val="5000"/>
                  </a:schemeClr>
                </a:solidFill>
              </a:rPr>
              <a:t>, ფარმაკოსენსიტიური</a:t>
            </a:r>
            <a:endParaRPr lang="en-US" sz="2000" dirty="0" smtClean="0">
              <a:solidFill>
                <a:schemeClr val="tx1">
                  <a:lumMod val="95000"/>
                  <a:lumOff val="5000"/>
                </a:schemeClr>
              </a:solidFill>
            </a:endParaRPr>
          </a:p>
          <a:p>
            <a:pPr>
              <a:spcBef>
                <a:spcPts val="1272"/>
              </a:spcBef>
              <a:buClr>
                <a:srgbClr val="FF40FF"/>
              </a:buClr>
            </a:pPr>
            <a:r>
              <a:rPr lang="ka-GE" sz="2000" dirty="0" smtClean="0">
                <a:solidFill>
                  <a:schemeClr val="tx1">
                    <a:lumMod val="95000"/>
                    <a:lumOff val="5000"/>
                  </a:schemeClr>
                </a:solidFill>
              </a:rPr>
              <a:t>გენეტიკური გენერალიზებული ეპილეფსიები</a:t>
            </a:r>
            <a:endParaRPr lang="en-US" sz="2000" dirty="0" smtClean="0">
              <a:solidFill>
                <a:schemeClr val="tx1">
                  <a:lumMod val="95000"/>
                  <a:lumOff val="5000"/>
                </a:schemeClr>
              </a:solidFill>
            </a:endParaRPr>
          </a:p>
          <a:p>
            <a:pPr lvl="1">
              <a:spcBef>
                <a:spcPts val="1272"/>
              </a:spcBef>
              <a:buClr>
                <a:srgbClr val="FF40FF"/>
              </a:buClr>
            </a:pPr>
            <a:r>
              <a:rPr lang="ka-GE" sz="2000" dirty="0" smtClean="0">
                <a:solidFill>
                  <a:schemeClr val="tx1">
                    <a:lumMod val="95000"/>
                    <a:lumOff val="5000"/>
                  </a:schemeClr>
                </a:solidFill>
                <a:sym typeface="Wingdings"/>
              </a:rPr>
              <a:t>იდიოპათიური გენერალიზებული ეპილეფსიები = ბაე, იაე, იმე, მგტკ?</a:t>
            </a:r>
            <a:endParaRPr lang="en-US" sz="2000" dirty="0" smtClean="0">
              <a:solidFill>
                <a:schemeClr val="tx1">
                  <a:lumMod val="95000"/>
                  <a:lumOff val="5000"/>
                </a:schemeClr>
              </a:solidFill>
              <a:sym typeface="Wingdings"/>
            </a:endParaRPr>
          </a:p>
          <a:p>
            <a:pPr>
              <a:spcBef>
                <a:spcPts val="1272"/>
              </a:spcBef>
              <a:buClr>
                <a:srgbClr val="FF40FF"/>
              </a:buClr>
            </a:pPr>
            <a:r>
              <a:rPr lang="ka-GE" sz="2000" dirty="0" smtClean="0">
                <a:solidFill>
                  <a:schemeClr val="tx1">
                    <a:lumMod val="95000"/>
                    <a:lumOff val="5000"/>
                  </a:schemeClr>
                </a:solidFill>
                <a:sym typeface="Wingdings"/>
              </a:rPr>
              <a:t>სიმპტომური გენერალიზებული ეპილეფსიები გამოიყენება</a:t>
            </a:r>
            <a:r>
              <a:rPr lang="en-US" sz="2000" dirty="0" smtClean="0">
                <a:solidFill>
                  <a:schemeClr val="tx1">
                    <a:lumMod val="95000"/>
                    <a:lumOff val="5000"/>
                  </a:schemeClr>
                </a:solidFill>
                <a:sym typeface="Wingdings"/>
              </a:rPr>
              <a:t/>
            </a:r>
            <a:br>
              <a:rPr lang="en-US" sz="2000" dirty="0" smtClean="0">
                <a:solidFill>
                  <a:schemeClr val="tx1">
                    <a:lumMod val="95000"/>
                    <a:lumOff val="5000"/>
                  </a:schemeClr>
                </a:solidFill>
                <a:sym typeface="Wingdings"/>
              </a:rPr>
            </a:br>
            <a:r>
              <a:rPr lang="en-US" sz="2000" dirty="0" smtClean="0">
                <a:solidFill>
                  <a:schemeClr val="tx1">
                    <a:lumMod val="95000"/>
                    <a:lumOff val="5000"/>
                  </a:schemeClr>
                </a:solidFill>
                <a:sym typeface="Wingdings"/>
              </a:rPr>
              <a:t> </a:t>
            </a:r>
            <a:r>
              <a:rPr lang="ka-GE" sz="1600" dirty="0" smtClean="0">
                <a:solidFill>
                  <a:schemeClr val="tx1">
                    <a:lumMod val="95000"/>
                    <a:lumOff val="5000"/>
                  </a:schemeClr>
                </a:solidFill>
                <a:sym typeface="Wingdings"/>
              </a:rPr>
              <a:t>როგორც განვითარებითი და ეპილეფსიური ენცეფალოპათიის დროს</a:t>
            </a:r>
            <a:r>
              <a:rPr lang="en-US" sz="1600" dirty="0" smtClean="0">
                <a:solidFill>
                  <a:schemeClr val="tx1">
                    <a:lumMod val="95000"/>
                    <a:lumOff val="5000"/>
                  </a:schemeClr>
                </a:solidFill>
                <a:sym typeface="Wingdings"/>
              </a:rPr>
              <a:t/>
            </a:r>
            <a:br>
              <a:rPr lang="en-US" sz="1600" dirty="0" smtClean="0">
                <a:solidFill>
                  <a:schemeClr val="tx1">
                    <a:lumMod val="95000"/>
                    <a:lumOff val="5000"/>
                  </a:schemeClr>
                </a:solidFill>
                <a:sym typeface="Wingdings"/>
              </a:rPr>
            </a:br>
            <a:r>
              <a:rPr lang="en-US" sz="1600" dirty="0" smtClean="0">
                <a:solidFill>
                  <a:schemeClr val="tx1">
                    <a:lumMod val="95000"/>
                    <a:lumOff val="5000"/>
                  </a:schemeClr>
                </a:solidFill>
                <a:sym typeface="Wingdings"/>
              </a:rPr>
              <a:t> </a:t>
            </a:r>
            <a:r>
              <a:rPr lang="ka-GE" sz="1600" dirty="0" smtClean="0">
                <a:solidFill>
                  <a:schemeClr val="tx1">
                    <a:lumMod val="95000"/>
                    <a:lumOff val="5000"/>
                  </a:schemeClr>
                </a:solidFill>
                <a:sym typeface="Wingdings"/>
              </a:rPr>
              <a:t>ისე (სტატიკური) ენცეფალოპათიისას თანხლებული ეპილეფსიით</a:t>
            </a:r>
            <a:endParaRPr lang="en-US" sz="1600" dirty="0" smtClean="0">
              <a:solidFill>
                <a:schemeClr val="tx1">
                  <a:lumMod val="95000"/>
                  <a:lumOff val="5000"/>
                </a:schemeClr>
              </a:solidFill>
              <a:sym typeface="Wingdings"/>
            </a:endParaRPr>
          </a:p>
          <a:p>
            <a:pPr>
              <a:spcBef>
                <a:spcPts val="1272"/>
              </a:spcBef>
              <a:buClr>
                <a:srgbClr val="FF40FF"/>
              </a:buClr>
            </a:pPr>
            <a:endParaRPr lang="en-US" sz="2800" dirty="0"/>
          </a:p>
        </p:txBody>
      </p:sp>
      <p:cxnSp>
        <p:nvCxnSpPr>
          <p:cNvPr id="5" name="Straight Connector 4"/>
          <p:cNvCxnSpPr/>
          <p:nvPr/>
        </p:nvCxnSpPr>
        <p:spPr>
          <a:xfrm>
            <a:off x="539552" y="1196752"/>
            <a:ext cx="8064896"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62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964488" cy="1080120"/>
          </a:xfrm>
        </p:spPr>
        <p:txBody>
          <a:bodyPr>
            <a:noAutofit/>
          </a:bodyPr>
          <a:lstStyle/>
          <a:p>
            <a:pPr algn="ctr"/>
            <a:r>
              <a:rPr lang="ka-GE" sz="2800" dirty="0" smtClean="0">
                <a:solidFill>
                  <a:srgbClr val="3F0DF7"/>
                </a:solidFill>
              </a:rPr>
              <a:t>კლასიფიკაციის გავლენა კლინიკურ ზედამხედველობასა და პრაქტიკაზე</a:t>
            </a:r>
            <a:endParaRPr lang="en-US" sz="2800" dirty="0">
              <a:solidFill>
                <a:srgbClr val="3F0DF7"/>
              </a:solidFill>
            </a:endParaRPr>
          </a:p>
        </p:txBody>
      </p:sp>
      <p:sp>
        <p:nvSpPr>
          <p:cNvPr id="4" name="TextBox 3"/>
          <p:cNvSpPr txBox="1"/>
          <p:nvPr/>
        </p:nvSpPr>
        <p:spPr>
          <a:xfrm>
            <a:off x="179512" y="1268760"/>
            <a:ext cx="8291264" cy="3724096"/>
          </a:xfrm>
          <a:prstGeom prst="rect">
            <a:avLst/>
          </a:prstGeom>
          <a:noFill/>
        </p:spPr>
        <p:txBody>
          <a:bodyPr wrap="square" rtlCol="0">
            <a:spAutoFit/>
          </a:bodyPr>
          <a:lstStyle/>
          <a:p>
            <a:pPr marL="342900" indent="-342900" defTabSz="457200">
              <a:buClr>
                <a:srgbClr val="FF40FF"/>
              </a:buClr>
              <a:buFont typeface="Arial"/>
              <a:buChar char="•"/>
            </a:pPr>
            <a:r>
              <a:rPr lang="ka-GE" sz="2800" dirty="0" smtClean="0">
                <a:solidFill>
                  <a:schemeClr val="tx1">
                    <a:lumMod val="95000"/>
                    <a:lumOff val="5000"/>
                  </a:schemeClr>
                </a:solidFill>
              </a:rPr>
              <a:t>ახალი კლასიფიკაციის სტრუქტურა</a:t>
            </a:r>
            <a:endParaRPr lang="en-US" sz="2800" dirty="0" smtClean="0">
              <a:solidFill>
                <a:schemeClr val="tx1">
                  <a:lumMod val="95000"/>
                  <a:lumOff val="5000"/>
                </a:schemeClr>
              </a:solidFill>
            </a:endParaRPr>
          </a:p>
          <a:p>
            <a:pPr marL="800100" lvl="1" indent="-342900" defTabSz="457200">
              <a:buClr>
                <a:srgbClr val="FF40FF"/>
              </a:buClr>
              <a:buFont typeface="Arial"/>
              <a:buChar char="•"/>
            </a:pPr>
            <a:r>
              <a:rPr lang="ka-GE" sz="2400" dirty="0" smtClean="0">
                <a:solidFill>
                  <a:schemeClr val="tx1">
                    <a:lumMod val="95000"/>
                    <a:lumOff val="5000"/>
                  </a:schemeClr>
                </a:solidFill>
              </a:rPr>
              <a:t>შეცვლის კლინიკაში დიაგნოზისადმი მიდგომას</a:t>
            </a:r>
          </a:p>
          <a:p>
            <a:pPr marL="800100" lvl="1" indent="-342900" defTabSz="457200">
              <a:buClr>
                <a:srgbClr val="FF40FF"/>
              </a:buClr>
              <a:buFont typeface="Arial"/>
              <a:buChar char="•"/>
            </a:pPr>
            <a:r>
              <a:rPr lang="ka-GE" sz="2400" dirty="0" smtClean="0">
                <a:solidFill>
                  <a:schemeClr val="tx1">
                    <a:lumMod val="95000"/>
                    <a:lumOff val="5000"/>
                  </a:schemeClr>
                </a:solidFill>
              </a:rPr>
              <a:t>გამოყენებული იქნება პაციენტებისთვის და მათი მართვისთვის </a:t>
            </a:r>
          </a:p>
          <a:p>
            <a:pPr marL="800100" lvl="1" indent="-342900" defTabSz="457200">
              <a:buClr>
                <a:srgbClr val="FF40FF"/>
              </a:buClr>
              <a:buFont typeface="Arial"/>
              <a:buChar char="•"/>
            </a:pPr>
            <a:endParaRPr lang="en-US" sz="2400" dirty="0" smtClean="0">
              <a:solidFill>
                <a:schemeClr val="tx1">
                  <a:lumMod val="95000"/>
                  <a:lumOff val="5000"/>
                </a:schemeClr>
              </a:solidFill>
            </a:endParaRPr>
          </a:p>
          <a:p>
            <a:pPr marL="342900" indent="-342900" defTabSz="457200">
              <a:buClr>
                <a:srgbClr val="FF40FF"/>
              </a:buClr>
              <a:buFont typeface="Arial"/>
              <a:buChar char="•"/>
            </a:pPr>
            <a:r>
              <a:rPr lang="ka-GE" sz="2800" dirty="0" smtClean="0">
                <a:solidFill>
                  <a:schemeClr val="tx1">
                    <a:lumMod val="95000"/>
                    <a:lumOff val="5000"/>
                  </a:schemeClr>
                </a:solidFill>
              </a:rPr>
              <a:t>განახლებული ტერმინოლოგიით </a:t>
            </a:r>
          </a:p>
          <a:p>
            <a:pPr marL="342900" indent="-342900" defTabSz="457200">
              <a:buClr>
                <a:srgbClr val="FF40FF"/>
              </a:buClr>
            </a:pPr>
            <a:r>
              <a:rPr lang="ka-GE" sz="2800" dirty="0" smtClean="0">
                <a:solidFill>
                  <a:schemeClr val="tx1">
                    <a:lumMod val="95000"/>
                    <a:lumOff val="5000"/>
                  </a:schemeClr>
                </a:solidFill>
              </a:rPr>
              <a:t>    აისახება</a:t>
            </a:r>
          </a:p>
          <a:p>
            <a:pPr marL="800100" indent="-342900" defTabSz="457200">
              <a:buClr>
                <a:srgbClr val="FF40FF"/>
              </a:buClr>
              <a:buFont typeface="Arial"/>
              <a:buChar char="•"/>
            </a:pPr>
            <a:r>
              <a:rPr lang="ka-GE" sz="2400" dirty="0" smtClean="0">
                <a:solidFill>
                  <a:schemeClr val="tx1">
                    <a:lumMod val="95000"/>
                    <a:lumOff val="5000"/>
                  </a:schemeClr>
                </a:solidFill>
              </a:rPr>
              <a:t>თანამედროვე შეხედულებები</a:t>
            </a:r>
            <a:endParaRPr lang="en-US" sz="2400" dirty="0" smtClean="0">
              <a:solidFill>
                <a:schemeClr val="tx1">
                  <a:lumMod val="95000"/>
                  <a:lumOff val="5000"/>
                </a:schemeClr>
              </a:solidFill>
            </a:endParaRPr>
          </a:p>
          <a:p>
            <a:pPr marL="800100" lvl="1" indent="-342900" defTabSz="457200">
              <a:buClr>
                <a:srgbClr val="FF40FF"/>
              </a:buClr>
              <a:buFont typeface="Arial"/>
              <a:buChar char="•"/>
            </a:pPr>
            <a:r>
              <a:rPr lang="ka-GE" sz="2400" dirty="0" smtClean="0">
                <a:solidFill>
                  <a:schemeClr val="tx1">
                    <a:lumMod val="95000"/>
                    <a:lumOff val="5000"/>
                  </a:schemeClr>
                </a:solidFill>
              </a:rPr>
              <a:t>სამეცნიერო მიღწევები</a:t>
            </a:r>
            <a:endParaRPr lang="en-US" sz="2400" dirty="0">
              <a:solidFill>
                <a:schemeClr val="tx1">
                  <a:lumMod val="95000"/>
                  <a:lumOff val="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203" y="3152653"/>
            <a:ext cx="2975797" cy="3705347"/>
          </a:xfrm>
          <a:prstGeom prst="rect">
            <a:avLst/>
          </a:prstGeom>
        </p:spPr>
      </p:pic>
      <p:cxnSp>
        <p:nvCxnSpPr>
          <p:cNvPr id="6" name="Straight Connector 5"/>
          <p:cNvCxnSpPr/>
          <p:nvPr/>
        </p:nvCxnSpPr>
        <p:spPr>
          <a:xfrm>
            <a:off x="467544" y="1196752"/>
            <a:ext cx="8064896"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00351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12" y="-27384"/>
            <a:ext cx="9289032" cy="6843713"/>
          </a:xfrm>
        </p:spPr>
      </p:pic>
      <p:sp>
        <p:nvSpPr>
          <p:cNvPr id="8" name="Rectangle 7"/>
          <p:cNvSpPr/>
          <p:nvPr/>
        </p:nvSpPr>
        <p:spPr>
          <a:xfrm>
            <a:off x="-228600" y="5715000"/>
            <a:ext cx="95250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7" y="2819400"/>
            <a:ext cx="1453777" cy="1600200"/>
          </a:xfrm>
          <a:prstGeom prst="rect">
            <a:avLst/>
          </a:prstGeom>
        </p:spPr>
      </p:pic>
      <p:sp>
        <p:nvSpPr>
          <p:cNvPr id="6" name="TextBox 5"/>
          <p:cNvSpPr txBox="1"/>
          <p:nvPr/>
        </p:nvSpPr>
        <p:spPr>
          <a:xfrm>
            <a:off x="179512" y="692696"/>
            <a:ext cx="8643713" cy="584775"/>
          </a:xfrm>
          <a:prstGeom prst="rect">
            <a:avLst/>
          </a:prstGeom>
          <a:noFill/>
        </p:spPr>
        <p:txBody>
          <a:bodyPr wrap="none" rtlCol="0">
            <a:spAutoFit/>
          </a:bodyPr>
          <a:lstStyle/>
          <a:p>
            <a:r>
              <a:rPr lang="en-US" sz="3200" b="1" dirty="0" smtClean="0">
                <a:solidFill>
                  <a:prstClr val="white"/>
                </a:solidFill>
                <a:effectLst>
                  <a:outerShdw blurRad="38100" dist="38100" dir="2700000" algn="tl">
                    <a:srgbClr val="000000">
                      <a:alpha val="43137"/>
                    </a:srgbClr>
                  </a:outerShdw>
                </a:effectLst>
              </a:rPr>
              <a:t>ILAE</a:t>
            </a:r>
            <a:r>
              <a:rPr lang="ka-GE" sz="3200" b="1" dirty="0" smtClean="0">
                <a:solidFill>
                  <a:prstClr val="white"/>
                </a:solidFill>
                <a:effectLst>
                  <a:outerShdw blurRad="38100" dist="38100" dir="2700000" algn="tl">
                    <a:srgbClr val="000000">
                      <a:alpha val="43137"/>
                    </a:srgbClr>
                  </a:outerShdw>
                </a:effectLst>
              </a:rPr>
              <a:t>-ს კლასიფიკაციის სამუშაო ჯგუფი</a:t>
            </a:r>
            <a:r>
              <a:rPr lang="en-US" sz="3200" b="1" dirty="0" smtClean="0">
                <a:solidFill>
                  <a:prstClr val="white"/>
                </a:solidFill>
                <a:effectLst>
                  <a:outerShdw blurRad="38100" dist="38100" dir="2700000" algn="tl">
                    <a:srgbClr val="000000">
                      <a:alpha val="43137"/>
                    </a:srgbClr>
                  </a:outerShdw>
                </a:effectLst>
              </a:rPr>
              <a:t> 2013-7</a:t>
            </a:r>
            <a:endParaRPr lang="en-US" sz="3200" b="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76200" y="5791200"/>
            <a:ext cx="8991600" cy="1015663"/>
          </a:xfrm>
          <a:prstGeom prst="rect">
            <a:avLst/>
          </a:prstGeom>
          <a:solidFill>
            <a:schemeClr val="bg1"/>
          </a:solidFill>
        </p:spPr>
        <p:txBody>
          <a:bodyPr wrap="square" rtlCol="0">
            <a:spAutoFit/>
          </a:bodyPr>
          <a:lstStyle/>
          <a:p>
            <a:pPr algn="ctr"/>
            <a:r>
              <a:rPr lang="ka-GE" sz="2000" dirty="0" smtClean="0">
                <a:solidFill>
                  <a:prstClr val="black"/>
                </a:solidFill>
                <a:effectLst>
                  <a:outerShdw blurRad="38100" dist="38100" dir="2700000" algn="tl">
                    <a:srgbClr val="000000">
                      <a:alpha val="43137"/>
                    </a:srgbClr>
                  </a:outerShdw>
                </a:effectLst>
              </a:rPr>
              <a:t>ტორბორნ ტომსონი, ემილიო პერუკა, ინგრიდ შეფერი, ჟაკლინ ფრენჩი, იუ-ჰუა ჩანგი, </a:t>
            </a:r>
            <a:r>
              <a:rPr lang="ka-GE" sz="2000" dirty="0" smtClean="0">
                <a:solidFill>
                  <a:schemeClr val="tx1">
                    <a:lumMod val="95000"/>
                    <a:lumOff val="5000"/>
                  </a:schemeClr>
                </a:solidFill>
                <a:effectLst>
                  <a:outerShdw blurRad="38100" dist="38100" dir="2700000" algn="tl">
                    <a:srgbClr val="000000">
                      <a:alpha val="43137"/>
                    </a:srgbClr>
                  </a:outerShdw>
                </a:effectLst>
              </a:rPr>
              <a:t>სატიშ ჯეინი, გარი მატერნი, სამუელ ვეიბი, ედუარდ ჰირხი, სამერ ზუბერი, ნიკო მოშე </a:t>
            </a:r>
            <a:endParaRPr lang="en-US" sz="2000" dirty="0" smtClean="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5737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3608" y="620688"/>
            <a:ext cx="6984776" cy="1244415"/>
            <a:chOff x="395536" y="609104"/>
            <a:chExt cx="7704856" cy="1244415"/>
          </a:xfrm>
        </p:grpSpPr>
        <p:sp>
          <p:nvSpPr>
            <p:cNvPr id="8" name="Rounded Rectangle 7"/>
            <p:cNvSpPr/>
            <p:nvPr/>
          </p:nvSpPr>
          <p:spPr>
            <a:xfrm>
              <a:off x="395536" y="609104"/>
              <a:ext cx="7704856" cy="1244415"/>
            </a:xfrm>
            <a:prstGeom prst="roundRect">
              <a:avLst/>
            </a:prstGeom>
            <a:gradFill flip="none" rotWithShape="1">
              <a:gsLst>
                <a:gs pos="100000">
                  <a:schemeClr val="accent3"/>
                </a:gs>
                <a:gs pos="100000">
                  <a:schemeClr val="accent1">
                    <a:lumMod val="60000"/>
                    <a:lumOff val="40000"/>
                  </a:schemeClr>
                </a:gs>
                <a:gs pos="47000">
                  <a:schemeClr val="accent3">
                    <a:lumMod val="40000"/>
                    <a:lumOff val="60000"/>
                  </a:schemeClr>
                </a:gs>
              </a:gsLst>
              <a:path path="shape">
                <a:fillToRect l="50000" t="50000" r="50000" b="50000"/>
              </a:path>
              <a:tileRect/>
            </a:gradFill>
            <a:ln w="381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a:r>
                <a:rPr lang="ka-GE" sz="2400" b="1" dirty="0" smtClean="0">
                  <a:solidFill>
                    <a:srgbClr val="000000"/>
                  </a:solidFill>
                </a:rPr>
                <a:t>გულყრის ტიპები</a:t>
              </a:r>
              <a:endParaRPr lang="en-US" sz="2400" b="1" dirty="0">
                <a:solidFill>
                  <a:srgbClr val="000000"/>
                </a:solidFill>
              </a:endParaRPr>
            </a:p>
          </p:txBody>
        </p:sp>
        <p:sp>
          <p:nvSpPr>
            <p:cNvPr id="9" name="Rounded Rectangle 8"/>
            <p:cNvSpPr/>
            <p:nvPr/>
          </p:nvSpPr>
          <p:spPr>
            <a:xfrm>
              <a:off x="2937344" y="1124744"/>
              <a:ext cx="2621239" cy="612000"/>
            </a:xfrm>
            <a:prstGeom prst="roundRect">
              <a:avLst/>
            </a:prstGeom>
            <a:gradFill flip="none" rotWithShape="1">
              <a:gsLst>
                <a:gs pos="58000">
                  <a:srgbClr val="D403D5"/>
                </a:gs>
                <a:gs pos="100000">
                  <a:srgbClr val="8F038F"/>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გენერალიზებული საწყისით</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ounded Rectangle 9"/>
            <p:cNvSpPr/>
            <p:nvPr/>
          </p:nvSpPr>
          <p:spPr>
            <a:xfrm>
              <a:off x="5796878" y="1113160"/>
              <a:ext cx="1859743" cy="612000"/>
            </a:xfrm>
            <a:prstGeom prst="roundRect">
              <a:avLst/>
            </a:prstGeom>
            <a:gradFill flip="none" rotWithShape="1">
              <a:gsLst>
                <a:gs pos="51000">
                  <a:schemeClr val="bg1">
                    <a:lumMod val="50000"/>
                  </a:schemeClr>
                </a:gs>
                <a:gs pos="100000">
                  <a:schemeClr val="tx1">
                    <a:lumMod val="65000"/>
                    <a:lumOff val="35000"/>
                  </a:schemeClr>
                </a:gs>
              </a:gsLst>
              <a:path path="rect">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უცნობი საწყისით</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ounded Rectangle 10"/>
            <p:cNvSpPr/>
            <p:nvPr/>
          </p:nvSpPr>
          <p:spPr>
            <a:xfrm>
              <a:off x="792694" y="1113160"/>
              <a:ext cx="1692008" cy="612000"/>
            </a:xfrm>
            <a:prstGeom prst="roundRect">
              <a:avLst/>
            </a:prstGeom>
            <a:gradFill flip="none" rotWithShape="1">
              <a:gsLst>
                <a:gs pos="57000">
                  <a:srgbClr val="0A68AD"/>
                </a:gs>
                <a:gs pos="100000">
                  <a:srgbClr val="064573"/>
                </a:gs>
              </a:gsLst>
              <a:path path="shape">
                <a:fillToRect l="50000" t="50000" r="50000" b="50000"/>
              </a:path>
              <a:tileRect/>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ka-G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ფოკალური საწყისით</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16592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174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25" y="762000"/>
            <a:ext cx="4257675"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5"/>
          <p:cNvGrpSpPr/>
          <p:nvPr/>
        </p:nvGrpSpPr>
        <p:grpSpPr>
          <a:xfrm>
            <a:off x="5410200" y="1524000"/>
            <a:ext cx="2362200" cy="3429000"/>
            <a:chOff x="3657600" y="1524000"/>
            <a:chExt cx="2362200" cy="3429000"/>
          </a:xfrm>
          <a:effectLst>
            <a:glow rad="228600">
              <a:srgbClr val="7AFF03">
                <a:alpha val="40000"/>
              </a:srgbClr>
            </a:glow>
          </a:effectLst>
        </p:grpSpPr>
        <p:sp>
          <p:nvSpPr>
            <p:cNvPr id="12" name="Arc 11"/>
            <p:cNvSpPr/>
            <p:nvPr/>
          </p:nvSpPr>
          <p:spPr>
            <a:xfrm flipH="1">
              <a:off x="3657600" y="1524000"/>
              <a:ext cx="2362200" cy="1752600"/>
            </a:xfrm>
            <a:prstGeom prst="arc">
              <a:avLst>
                <a:gd name="adj1" fmla="val 6597168"/>
                <a:gd name="adj2" fmla="val 4144606"/>
              </a:avLst>
            </a:prstGeom>
            <a:ln>
              <a:solidFill>
                <a:srgbClr val="5B9A27"/>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15" name="Arc 14"/>
            <p:cNvSpPr/>
            <p:nvPr/>
          </p:nvSpPr>
          <p:spPr>
            <a:xfrm flipH="1">
              <a:off x="3657600" y="3200400"/>
              <a:ext cx="2362200" cy="1752600"/>
            </a:xfrm>
            <a:prstGeom prst="arc">
              <a:avLst>
                <a:gd name="adj1" fmla="val 17319870"/>
                <a:gd name="adj2" fmla="val 14970766"/>
              </a:avLst>
            </a:prstGeom>
            <a:ln>
              <a:solidFill>
                <a:srgbClr val="5B9A27"/>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grpSp>
      <p:sp>
        <p:nvSpPr>
          <p:cNvPr id="7" name="Explosion 2 6"/>
          <p:cNvSpPr/>
          <p:nvPr/>
        </p:nvSpPr>
        <p:spPr>
          <a:xfrm>
            <a:off x="7162800" y="1371600"/>
            <a:ext cx="381000" cy="609600"/>
          </a:xfrm>
          <a:prstGeom prst="irregularSeal2">
            <a:avLst/>
          </a:prstGeom>
          <a:solidFill>
            <a:schemeClr val="accent6">
              <a:lumMod val="50000"/>
            </a:schemeClr>
          </a:solidFill>
          <a:ln>
            <a:solidFill>
              <a:schemeClr val="accent6">
                <a:lumMod val="9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8" name="Explosion 2 7"/>
          <p:cNvSpPr/>
          <p:nvPr/>
        </p:nvSpPr>
        <p:spPr>
          <a:xfrm>
            <a:off x="5486400" y="4343400"/>
            <a:ext cx="381000" cy="609600"/>
          </a:xfrm>
          <a:prstGeom prst="irregularSeal2">
            <a:avLst/>
          </a:prstGeom>
          <a:solidFill>
            <a:schemeClr val="accent6">
              <a:lumMod val="50000"/>
            </a:schemeClr>
          </a:solidFill>
          <a:ln>
            <a:solidFill>
              <a:schemeClr val="accent6">
                <a:lumMod val="9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9" name="Title 1"/>
          <p:cNvSpPr txBox="1">
            <a:spLocks/>
          </p:cNvSpPr>
          <p:nvPr/>
        </p:nvSpPr>
        <p:spPr>
          <a:xfrm>
            <a:off x="395536" y="0"/>
            <a:ext cx="7787208"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ka-GE" sz="3200" b="1" dirty="0" smtClean="0">
                <a:ln/>
                <a:solidFill>
                  <a:schemeClr val="accent3"/>
                </a:solidFill>
              </a:rPr>
              <a:t>გენერალიზებული გულყრები</a:t>
            </a:r>
            <a:endParaRPr lang="en-US" sz="3200" b="1" dirty="0">
              <a:ln/>
              <a:solidFill>
                <a:schemeClr val="accent3"/>
              </a:solidFill>
            </a:endParaRPr>
          </a:p>
        </p:txBody>
      </p:sp>
      <p:sp>
        <p:nvSpPr>
          <p:cNvPr id="10" name="Content Placeholder 2"/>
          <p:cNvSpPr txBox="1">
            <a:spLocks/>
          </p:cNvSpPr>
          <p:nvPr/>
        </p:nvSpPr>
        <p:spPr>
          <a:xfrm>
            <a:off x="179512" y="1844824"/>
            <a:ext cx="4572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ka-GE"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charset="0"/>
                <a:cs typeface="ＭＳ Ｐゴシック" charset="0"/>
              </a:rPr>
              <a:t>აღმოცენდება და ბილატერალურად სწრაფად ვრცელდება ნეირონულ ქსელებში</a:t>
            </a:r>
          </a:p>
          <a:p>
            <a:pPr>
              <a:buNone/>
            </a:pPr>
            <a:endPar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charset="0"/>
            </a:endParaRPr>
          </a:p>
          <a:p>
            <a:r>
              <a:rPr lang="ka-GE"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charset="0"/>
              </a:rPr>
              <a:t>შეიძლება მოიცვას კორტიკული და სუბკორტიკული სტრუქტურები, თუმცა, არა </a:t>
            </a: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charset="0"/>
              </a:rPr>
              <a:t> </a:t>
            </a:r>
            <a:b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charset="0"/>
              </a:rPr>
            </a:br>
            <a:r>
              <a:rPr lang="ka-GE"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charset="0"/>
              </a:rPr>
              <a:t>აუცილებლად მთელი ქერქი</a:t>
            </a: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charset="0"/>
              </a:rPr>
              <a:t>  </a:t>
            </a:r>
          </a:p>
          <a:p>
            <a:pPr lvl="1">
              <a:buFont typeface="Wingdings" charset="0"/>
              <a:buNone/>
            </a:pP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a typeface="ＭＳ Ｐゴシック" charset="0"/>
            </a:endParaRPr>
          </a:p>
        </p:txBody>
      </p:sp>
    </p:spTree>
    <p:extLst>
      <p:ext uri="{BB962C8B-B14F-4D97-AF65-F5344CB8AC3E}">
        <p14:creationId xmlns:p14="http://schemas.microsoft.com/office/powerpoint/2010/main" val="600412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26" presetClass="emph" presetSubtype="0" repeatCount="indefinite" fill="hold" nodeType="after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 presetClass="entr" presetSubtype="0" fill="hold"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98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838200"/>
            <a:ext cx="4257675"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762000"/>
            <a:ext cx="4257675"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5"/>
          <p:cNvGrpSpPr/>
          <p:nvPr/>
        </p:nvGrpSpPr>
        <p:grpSpPr>
          <a:xfrm>
            <a:off x="1219200" y="1524000"/>
            <a:ext cx="2362200" cy="3429000"/>
            <a:chOff x="3657600" y="1524000"/>
            <a:chExt cx="2362200" cy="3429000"/>
          </a:xfrm>
          <a:effectLst>
            <a:glow rad="228600">
              <a:srgbClr val="7AFF03">
                <a:alpha val="40000"/>
              </a:srgbClr>
            </a:glow>
          </a:effectLst>
        </p:grpSpPr>
        <p:sp>
          <p:nvSpPr>
            <p:cNvPr id="19" name="Arc 18"/>
            <p:cNvSpPr/>
            <p:nvPr/>
          </p:nvSpPr>
          <p:spPr>
            <a:xfrm flipH="1">
              <a:off x="3657600" y="1524000"/>
              <a:ext cx="2362200" cy="1752600"/>
            </a:xfrm>
            <a:prstGeom prst="arc">
              <a:avLst>
                <a:gd name="adj1" fmla="val 6597168"/>
                <a:gd name="adj2" fmla="val 4144606"/>
              </a:avLst>
            </a:prstGeom>
            <a:ln>
              <a:solidFill>
                <a:srgbClr val="5B9A27"/>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sp>
          <p:nvSpPr>
            <p:cNvPr id="20" name="Arc 19"/>
            <p:cNvSpPr/>
            <p:nvPr/>
          </p:nvSpPr>
          <p:spPr>
            <a:xfrm flipH="1">
              <a:off x="3657600" y="3200400"/>
              <a:ext cx="2362200" cy="1752600"/>
            </a:xfrm>
            <a:prstGeom prst="arc">
              <a:avLst>
                <a:gd name="adj1" fmla="val 17319870"/>
                <a:gd name="adj2" fmla="val 14970766"/>
              </a:avLst>
            </a:prstGeom>
            <a:ln>
              <a:solidFill>
                <a:srgbClr val="5B9A27"/>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grpSp>
      <p:sp>
        <p:nvSpPr>
          <p:cNvPr id="21" name="Explosion 2 20"/>
          <p:cNvSpPr/>
          <p:nvPr/>
        </p:nvSpPr>
        <p:spPr>
          <a:xfrm>
            <a:off x="2895600" y="1447800"/>
            <a:ext cx="381000" cy="609600"/>
          </a:xfrm>
          <a:prstGeom prst="irregularSeal2">
            <a:avLst/>
          </a:prstGeom>
          <a:solidFill>
            <a:schemeClr val="accent6">
              <a:lumMod val="50000"/>
            </a:schemeClr>
          </a:solidFill>
          <a:ln>
            <a:solidFill>
              <a:schemeClr val="accent6">
                <a:lumMod val="9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hangingPunct="0">
              <a:defRPr/>
            </a:pPr>
            <a:endParaRPr lang="en-US" dirty="0">
              <a:solidFill>
                <a:prstClr val="white"/>
              </a:solidFill>
            </a:endParaRPr>
          </a:p>
        </p:txBody>
      </p:sp>
      <p:sp>
        <p:nvSpPr>
          <p:cNvPr id="22" name="Explosion 2 21"/>
          <p:cNvSpPr/>
          <p:nvPr/>
        </p:nvSpPr>
        <p:spPr>
          <a:xfrm>
            <a:off x="1295400" y="4267200"/>
            <a:ext cx="381000" cy="609600"/>
          </a:xfrm>
          <a:prstGeom prst="irregularSeal2">
            <a:avLst/>
          </a:prstGeom>
          <a:solidFill>
            <a:schemeClr val="accent6">
              <a:lumMod val="50000"/>
            </a:schemeClr>
          </a:solidFill>
          <a:ln>
            <a:solidFill>
              <a:schemeClr val="accent6">
                <a:lumMod val="9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hangingPunct="0">
              <a:defRPr/>
            </a:pPr>
            <a:endParaRPr lang="en-US" dirty="0">
              <a:solidFill>
                <a:prstClr val="white"/>
              </a:solidFill>
            </a:endParaRPr>
          </a:p>
        </p:txBody>
      </p:sp>
      <p:grpSp>
        <p:nvGrpSpPr>
          <p:cNvPr id="3" name="Group 45"/>
          <p:cNvGrpSpPr/>
          <p:nvPr/>
        </p:nvGrpSpPr>
        <p:grpSpPr>
          <a:xfrm>
            <a:off x="5638800" y="1600200"/>
            <a:ext cx="2362200" cy="3429000"/>
            <a:chOff x="3657600" y="1524000"/>
            <a:chExt cx="2362200" cy="3429000"/>
          </a:xfrm>
          <a:effectLst>
            <a:glow rad="228600">
              <a:srgbClr val="7AFF03">
                <a:alpha val="40000"/>
              </a:srgbClr>
            </a:glow>
          </a:effectLst>
        </p:grpSpPr>
        <p:sp>
          <p:nvSpPr>
            <p:cNvPr id="25" name="Arc 24"/>
            <p:cNvSpPr/>
            <p:nvPr/>
          </p:nvSpPr>
          <p:spPr>
            <a:xfrm flipH="1">
              <a:off x="3657600" y="1524000"/>
              <a:ext cx="2362200" cy="1752600"/>
            </a:xfrm>
            <a:prstGeom prst="arc">
              <a:avLst>
                <a:gd name="adj1" fmla="val 6597168"/>
                <a:gd name="adj2" fmla="val 4144606"/>
              </a:avLst>
            </a:prstGeom>
            <a:ln>
              <a:solidFill>
                <a:srgbClr val="5B9A27"/>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sp>
          <p:nvSpPr>
            <p:cNvPr id="26" name="Arc 25"/>
            <p:cNvSpPr/>
            <p:nvPr/>
          </p:nvSpPr>
          <p:spPr>
            <a:xfrm flipH="1">
              <a:off x="3657600" y="3200400"/>
              <a:ext cx="2362200" cy="1752600"/>
            </a:xfrm>
            <a:prstGeom prst="arc">
              <a:avLst>
                <a:gd name="adj1" fmla="val 17319870"/>
                <a:gd name="adj2" fmla="val 14970766"/>
              </a:avLst>
            </a:prstGeom>
            <a:ln>
              <a:solidFill>
                <a:srgbClr val="5B9A27"/>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grpSp>
      <p:sp>
        <p:nvSpPr>
          <p:cNvPr id="27" name="Explosion 2 26"/>
          <p:cNvSpPr/>
          <p:nvPr/>
        </p:nvSpPr>
        <p:spPr>
          <a:xfrm>
            <a:off x="7315200" y="1524000"/>
            <a:ext cx="381000" cy="609600"/>
          </a:xfrm>
          <a:prstGeom prst="irregularSeal2">
            <a:avLst/>
          </a:prstGeom>
          <a:solidFill>
            <a:schemeClr val="accent6">
              <a:lumMod val="50000"/>
            </a:schemeClr>
          </a:solidFill>
          <a:ln>
            <a:solidFill>
              <a:schemeClr val="accent6">
                <a:lumMod val="9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hangingPunct="0">
              <a:defRPr/>
            </a:pPr>
            <a:endParaRPr lang="en-US" dirty="0">
              <a:solidFill>
                <a:prstClr val="white"/>
              </a:solidFill>
            </a:endParaRPr>
          </a:p>
        </p:txBody>
      </p:sp>
      <p:sp>
        <p:nvSpPr>
          <p:cNvPr id="28" name="Explosion 2 27"/>
          <p:cNvSpPr/>
          <p:nvPr/>
        </p:nvSpPr>
        <p:spPr>
          <a:xfrm>
            <a:off x="5715000" y="4419600"/>
            <a:ext cx="381000" cy="609600"/>
          </a:xfrm>
          <a:prstGeom prst="irregularSeal2">
            <a:avLst/>
          </a:prstGeom>
          <a:solidFill>
            <a:schemeClr val="accent6">
              <a:lumMod val="50000"/>
            </a:schemeClr>
          </a:solidFill>
          <a:ln>
            <a:solidFill>
              <a:schemeClr val="accent6">
                <a:lumMod val="9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hangingPunct="0">
              <a:defRPr/>
            </a:pPr>
            <a:endParaRPr lang="en-US" dirty="0">
              <a:solidFill>
                <a:prstClr val="white"/>
              </a:solidFill>
            </a:endParaRPr>
          </a:p>
        </p:txBody>
      </p:sp>
    </p:spTree>
    <p:extLst>
      <p:ext uri="{BB962C8B-B14F-4D97-AF65-F5344CB8AC3E}">
        <p14:creationId xmlns:p14="http://schemas.microsoft.com/office/powerpoint/2010/main" val="1909151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nodeType="afterGroup">
                            <p:stCondLst>
                              <p:cond delay="500"/>
                            </p:stCondLst>
                            <p:childTnLst>
                              <p:par>
                                <p:cTn id="12" presetID="26" presetClass="emph" presetSubtype="0" repeatCount="indefinite" fill="hold" nodeType="after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par>
                                <p:cTn id="15" presetID="26" presetClass="emph" presetSubtype="0" repeatCount="indefinite" fill="hold" nodeType="with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par>
                                <p:cTn id="26" presetID="10" presetClass="entr" presetSubtype="0"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10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3553"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692696"/>
            <a:ext cx="4725988"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Oval 4"/>
          <p:cNvSpPr/>
          <p:nvPr/>
        </p:nvSpPr>
        <p:spPr>
          <a:xfrm>
            <a:off x="4418012" y="2743200"/>
            <a:ext cx="1676400" cy="1600200"/>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6" name="Explosion 2 5"/>
          <p:cNvSpPr/>
          <p:nvPr/>
        </p:nvSpPr>
        <p:spPr>
          <a:xfrm>
            <a:off x="5408612" y="3276600"/>
            <a:ext cx="533400" cy="304800"/>
          </a:xfrm>
          <a:prstGeom prst="irregularSeal2">
            <a:avLst/>
          </a:prstGeom>
          <a:solidFill>
            <a:schemeClr val="accent6">
              <a:lumMod val="50000"/>
            </a:schemeClr>
          </a:solidFill>
          <a:ln>
            <a:solidFill>
              <a:schemeClr val="accent6">
                <a:lumMod val="90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7" name="Curved Down Arrow 6"/>
          <p:cNvSpPr/>
          <p:nvPr/>
        </p:nvSpPr>
        <p:spPr>
          <a:xfrm rot="10387658">
            <a:off x="4570412" y="3660775"/>
            <a:ext cx="1338263" cy="533400"/>
          </a:xfrm>
          <a:prstGeom prst="curvedDownArrow">
            <a:avLst/>
          </a:prstGeom>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black"/>
              </a:solidFill>
            </a:endParaRPr>
          </a:p>
        </p:txBody>
      </p:sp>
      <p:sp>
        <p:nvSpPr>
          <p:cNvPr id="13" name="Curved Down Arrow 12"/>
          <p:cNvSpPr/>
          <p:nvPr/>
        </p:nvSpPr>
        <p:spPr>
          <a:xfrm>
            <a:off x="5557837" y="2513013"/>
            <a:ext cx="2517775" cy="687387"/>
          </a:xfrm>
          <a:prstGeom prst="curvedDownArrow">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black"/>
              </a:solidFill>
            </a:endParaRPr>
          </a:p>
        </p:txBody>
      </p:sp>
      <p:sp>
        <p:nvSpPr>
          <p:cNvPr id="8" name="Oval 7"/>
          <p:cNvSpPr/>
          <p:nvPr/>
        </p:nvSpPr>
        <p:spPr>
          <a:xfrm>
            <a:off x="6780212" y="2743200"/>
            <a:ext cx="1676400" cy="1600200"/>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9" name="Rectangle 3"/>
          <p:cNvSpPr txBox="1">
            <a:spLocks noChangeArrowheads="1"/>
          </p:cNvSpPr>
          <p:nvPr/>
        </p:nvSpPr>
        <p:spPr>
          <a:xfrm>
            <a:off x="0" y="1828800"/>
            <a:ext cx="4355976" cy="35814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14400" lvl="1" indent="-457200" algn="l">
              <a:buFont typeface="Arial"/>
              <a:buChar char="•"/>
            </a:pPr>
            <a:r>
              <a:rPr lang="ka-GE" sz="3000" dirty="0" smtClean="0">
                <a:solidFill>
                  <a:prstClr val="white"/>
                </a:solidFill>
                <a:ea typeface="ＭＳ Ｐゴシック" charset="0"/>
              </a:rPr>
              <a:t>აღმოცენდება ერთ ჰემისფეროში შემოსაზღვრული ნეირონული ქსელიდან</a:t>
            </a:r>
          </a:p>
          <a:p>
            <a:pPr marL="914400" lvl="1" indent="-457200" algn="l"/>
            <a:endParaRPr lang="en-US" sz="3000" dirty="0" smtClean="0">
              <a:solidFill>
                <a:prstClr val="white"/>
              </a:solidFill>
              <a:ea typeface="ＭＳ Ｐゴシック" charset="0"/>
            </a:endParaRPr>
          </a:p>
          <a:p>
            <a:pPr marL="914400" lvl="1" indent="-457200" algn="l">
              <a:buFont typeface="Arial"/>
              <a:buChar char="•"/>
            </a:pPr>
            <a:r>
              <a:rPr lang="ka-GE" sz="3000" dirty="0" smtClean="0">
                <a:solidFill>
                  <a:prstClr val="white"/>
                </a:solidFill>
                <a:ea typeface="ＭＳ Ｐゴシック" charset="0"/>
              </a:rPr>
              <a:t>შეიძლება იყოს ლოკალიზებული/შემოფარგლული, ან გავრცელდეს ტვინის სხვა არეებშიც.</a:t>
            </a:r>
            <a:endParaRPr lang="en-US" sz="3400" dirty="0">
              <a:solidFill>
                <a:prstClr val="white"/>
              </a:solidFill>
              <a:ea typeface="ＭＳ Ｐゴシック" charset="0"/>
              <a:cs typeface="ＭＳ Ｐゴシック" charset="0"/>
            </a:endParaRPr>
          </a:p>
        </p:txBody>
      </p:sp>
      <p:sp>
        <p:nvSpPr>
          <p:cNvPr id="10" name="Rectangle 2"/>
          <p:cNvSpPr txBox="1">
            <a:spLocks noChangeArrowheads="1"/>
          </p:cNvSpPr>
          <p:nvPr/>
        </p:nvSpPr>
        <p:spPr>
          <a:xfrm>
            <a:off x="457200" y="457200"/>
            <a:ext cx="4495800" cy="1139825"/>
          </a:xfrm>
          <a:prstGeom prst="rect">
            <a:avLst/>
          </a:prstGeom>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ka-GE" sz="2800" dirty="0" smtClean="0">
                <a:solidFill>
                  <a:srgbClr val="66FFFF"/>
                </a:solidFill>
                <a:effectLst>
                  <a:outerShdw blurRad="38100" dist="38100" dir="2700000" algn="tl">
                    <a:srgbClr val="000000">
                      <a:alpha val="43137"/>
                    </a:srgbClr>
                  </a:outerShdw>
                </a:effectLst>
                <a:ea typeface="ＭＳ Ｐゴシック" pitchFamily="-108" charset="-128"/>
                <a:cs typeface="ＭＳ Ｐゴシック" pitchFamily="-108" charset="-128"/>
              </a:rPr>
              <a:t>ფოკალური გულყრები</a:t>
            </a:r>
            <a:endParaRPr lang="en-US" sz="2800" dirty="0">
              <a:solidFill>
                <a:srgbClr val="66FFFF"/>
              </a:solidFill>
              <a:effectLst>
                <a:outerShdw blurRad="38100" dist="38100" dir="2700000" algn="tl">
                  <a:srgbClr val="000000">
                    <a:alpha val="43137"/>
                  </a:srgbClr>
                </a:outerShdw>
              </a:effectLst>
              <a:ea typeface="ＭＳ Ｐゴシック" pitchFamily="-108" charset="-128"/>
              <a:cs typeface="ＭＳ Ｐゴシック" pitchFamily="-108" charset="-128"/>
            </a:endParaRPr>
          </a:p>
        </p:txBody>
      </p:sp>
      <p:sp>
        <p:nvSpPr>
          <p:cNvPr id="11" name="TextBox 10"/>
          <p:cNvSpPr txBox="1"/>
          <p:nvPr/>
        </p:nvSpPr>
        <p:spPr>
          <a:xfrm>
            <a:off x="-2455333" y="4995333"/>
            <a:ext cx="95573" cy="369332"/>
          </a:xfrm>
          <a:prstGeom prst="rect">
            <a:avLst/>
          </a:prstGeom>
          <a:noFill/>
        </p:spPr>
        <p:txBody>
          <a:bodyPr wrap="square" rtlCol="0">
            <a:spAutoFit/>
          </a:bodyPr>
          <a:lstStyle/>
          <a:p>
            <a:pPr algn="ctr"/>
            <a:endParaRPr lang="en-US" dirty="0">
              <a:solidFill>
                <a:prstClr val="white"/>
              </a:solidFill>
            </a:endParaRPr>
          </a:p>
        </p:txBody>
      </p:sp>
    </p:spTree>
    <p:extLst>
      <p:ext uri="{BB962C8B-B14F-4D97-AF65-F5344CB8AC3E}">
        <p14:creationId xmlns:p14="http://schemas.microsoft.com/office/powerpoint/2010/main" val="796276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nodeType="afterGroup">
                            <p:stCondLst>
                              <p:cond delay="1000"/>
                            </p:stCondLst>
                            <p:childTnLst>
                              <p:par>
                                <p:cTn id="18" presetID="26" presetClass="emph" presetSubtype="0" repeatCount="indefinite" fill="hold" nodeType="afterEffect">
                                  <p:stCondLst>
                                    <p:cond delay="0"/>
                                  </p:stCondLst>
                                  <p:childTnLst>
                                    <p:animEffect transition="out" filter="fade">
                                      <p:cBhvr>
                                        <p:cTn id="19" dur="500" tmFilter="0, 0; .2, .5; .8, .5; 1, 0"/>
                                        <p:tgtEl>
                                          <p:spTgt spid="5"/>
                                        </p:tgtEl>
                                      </p:cBhvr>
                                    </p:animEffect>
                                    <p:animScale>
                                      <p:cBhvr>
                                        <p:cTn id="20" dur="250" autoRev="1" fill="hold"/>
                                        <p:tgtEl>
                                          <p:spTgt spid="5"/>
                                        </p:tgtEl>
                                      </p:cBhvr>
                                      <p:by x="105000" y="105000"/>
                                    </p:animScale>
                                  </p:childTnLst>
                                </p:cTn>
                              </p:par>
                            </p:childTnLst>
                          </p:cTn>
                        </p:par>
                        <p:par>
                          <p:cTn id="21" fill="hold" nodeType="afterGroup">
                            <p:stCondLst>
                              <p:cond delay="1500"/>
                            </p:stCondLst>
                            <p:childTnLst>
                              <p:par>
                                <p:cTn id="22" presetID="3" presetClass="exit" presetSubtype="5" fill="hold" grpId="1" nodeType="afterEffect">
                                  <p:stCondLst>
                                    <p:cond delay="0"/>
                                  </p:stCondLst>
                                  <p:childTnLst>
                                    <p:animEffect transition="out" filter="blinds(vertical)">
                                      <p:cBhvr>
                                        <p:cTn id="23" dur="2000"/>
                                        <p:tgtEl>
                                          <p:spTgt spid="7"/>
                                        </p:tgtEl>
                                      </p:cBhvr>
                                    </p:animEffect>
                                    <p:set>
                                      <p:cBhvr>
                                        <p:cTn id="24" dur="1" fill="hold">
                                          <p:stCondLst>
                                            <p:cond delay="1999"/>
                                          </p:stCondLst>
                                        </p:cTn>
                                        <p:tgtEl>
                                          <p:spTgt spid="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1000"/>
                            </p:stCondLst>
                            <p:childTnLst>
                              <p:par>
                                <p:cTn id="39" presetID="26" presetClass="emph" presetSubtype="0" repeatCount="indefinite" fill="hold" nodeType="after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noChangeAspect="1"/>
          </p:cNvGrpSpPr>
          <p:nvPr/>
        </p:nvGrpSpPr>
        <p:grpSpPr bwMode="auto">
          <a:xfrm>
            <a:off x="333538" y="1916832"/>
            <a:ext cx="8810462" cy="3672408"/>
            <a:chOff x="881" y="1086"/>
            <a:chExt cx="9304" cy="3878"/>
          </a:xfrm>
        </p:grpSpPr>
        <p:sp>
          <p:nvSpPr>
            <p:cNvPr id="1027" name="AutoShape 3"/>
            <p:cNvSpPr>
              <a:spLocks noChangeAspect="1" noChangeArrowheads="1"/>
            </p:cNvSpPr>
            <p:nvPr/>
          </p:nvSpPr>
          <p:spPr bwMode="auto">
            <a:xfrm>
              <a:off x="881" y="1086"/>
              <a:ext cx="9304" cy="387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p:cNvSpPr>
              <a:spLocks noChangeArrowheads="1"/>
            </p:cNvSpPr>
            <p:nvPr/>
          </p:nvSpPr>
          <p:spPr bwMode="auto">
            <a:xfrm>
              <a:off x="1084" y="1101"/>
              <a:ext cx="2897" cy="85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b="1" i="0" u="none" strike="noStrike" cap="none" normalizeH="0" baseline="0" dirty="0" smtClean="0">
                  <a:ln>
                    <a:noFill/>
                  </a:ln>
                  <a:solidFill>
                    <a:srgbClr val="000000"/>
                  </a:solidFill>
                  <a:effectLst/>
                  <a:latin typeface="Sylfaen" pitchFamily="18" charset="0"/>
                  <a:cs typeface="Arial" pitchFamily="34" charset="0"/>
                </a:rPr>
                <a:t>ფოკალური </a:t>
              </a:r>
              <a:r>
                <a:rPr kumimoji="0" lang="ka-GE" b="1" i="0" u="none" strike="noStrike" cap="none" normalizeH="0" baseline="0" dirty="0" smtClean="0">
                  <a:ln>
                    <a:noFill/>
                  </a:ln>
                  <a:effectLst/>
                  <a:latin typeface="Sylfaen" pitchFamily="18" charset="0"/>
                  <a:cs typeface="Arial" pitchFamily="34" charset="0"/>
                </a:rPr>
                <a:t>საწყისით</a:t>
              </a:r>
              <a:endParaRPr kumimoji="0" lang="en-US" b="0" i="0" u="none" strike="noStrike" cap="none" normalizeH="0" baseline="0" dirty="0" smtClean="0">
                <a:ln>
                  <a:noFill/>
                </a:ln>
                <a:effectLst/>
                <a:latin typeface="Arial" pitchFamily="34" charset="0"/>
                <a:cs typeface="Arial" pitchFamily="34" charset="0"/>
              </a:endParaRPr>
            </a:p>
          </p:txBody>
        </p:sp>
        <p:sp>
          <p:nvSpPr>
            <p:cNvPr id="1029" name="Text Box 5"/>
            <p:cNvSpPr txBox="1">
              <a:spLocks noChangeArrowheads="1"/>
            </p:cNvSpPr>
            <p:nvPr/>
          </p:nvSpPr>
          <p:spPr bwMode="auto">
            <a:xfrm>
              <a:off x="1099" y="2227"/>
              <a:ext cx="1406" cy="780"/>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შენახული</a:t>
              </a:r>
              <a:r>
                <a:rPr kumimoji="0" lang="ka-GE" sz="1400" b="1" i="0" u="none" strike="noStrike" cap="none" normalizeH="0" dirty="0" smtClean="0">
                  <a:ln>
                    <a:noFill/>
                  </a:ln>
                  <a:solidFill>
                    <a:schemeClr val="tx1">
                      <a:lumMod val="95000"/>
                      <a:lumOff val="5000"/>
                    </a:schemeClr>
                  </a:solidFill>
                  <a:effectLst/>
                  <a:latin typeface="Sylfaen" pitchFamily="18" charset="0"/>
                  <a:cs typeface="Arial" pitchFamily="34" charset="0"/>
                </a:rPr>
                <a:t> </a:t>
              </a: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ცნობიერებით</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 </a:t>
              </a: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0" name="AutoShape 6"/>
            <p:cNvSpPr>
              <a:spLocks noChangeArrowheads="1"/>
            </p:cNvSpPr>
            <p:nvPr/>
          </p:nvSpPr>
          <p:spPr bwMode="auto">
            <a:xfrm>
              <a:off x="4063" y="1101"/>
              <a:ext cx="2878" cy="85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b="1" i="0" u="none" strike="noStrike" cap="none" normalizeH="0" baseline="0" dirty="0" smtClean="0">
                  <a:ln>
                    <a:noFill/>
                  </a:ln>
                  <a:solidFill>
                    <a:srgbClr val="000000"/>
                  </a:solidFill>
                  <a:effectLst/>
                  <a:latin typeface="Sylfaen" pitchFamily="18" charset="0"/>
                  <a:cs typeface="Arial" pitchFamily="34" charset="0"/>
                </a:rPr>
                <a:t>გენერალიზებული საწყისი</a:t>
              </a:r>
              <a:r>
                <a:rPr kumimoji="0" lang="ka-GE" b="1" i="0" u="none" strike="noStrike" cap="none" normalizeH="0" baseline="0" dirty="0" smtClean="0">
                  <a:ln>
                    <a:noFill/>
                  </a:ln>
                  <a:effectLst/>
                  <a:latin typeface="Sylfaen" pitchFamily="18" charset="0"/>
                  <a:cs typeface="Arial" pitchFamily="34" charset="0"/>
                </a:rPr>
                <a:t>თ</a:t>
              </a:r>
              <a:endParaRPr kumimoji="0" lang="en-US" b="0" i="0" u="none" strike="noStrike" cap="none" normalizeH="0" baseline="0" dirty="0" smtClean="0">
                <a:ln>
                  <a:noFill/>
                </a:ln>
                <a:effectLst/>
                <a:latin typeface="Arial" pitchFamily="34" charset="0"/>
                <a:cs typeface="Arial" pitchFamily="34" charset="0"/>
              </a:endParaRPr>
            </a:p>
          </p:txBody>
        </p:sp>
        <p:sp>
          <p:nvSpPr>
            <p:cNvPr id="1031" name="AutoShape 7"/>
            <p:cNvSpPr>
              <a:spLocks noChangeArrowheads="1"/>
            </p:cNvSpPr>
            <p:nvPr/>
          </p:nvSpPr>
          <p:spPr bwMode="auto">
            <a:xfrm>
              <a:off x="7096" y="1086"/>
              <a:ext cx="2851" cy="85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a-GE" b="1" i="0" u="none" strike="noStrike" cap="none" normalizeH="0" baseline="0" dirty="0" smtClean="0">
                  <a:ln>
                    <a:noFill/>
                  </a:ln>
                  <a:solidFill>
                    <a:srgbClr val="000000"/>
                  </a:solidFill>
                  <a:effectLst/>
                  <a:latin typeface="Sylfaen" pitchFamily="18" charset="0"/>
                  <a:cs typeface="Arial" pitchFamily="34" charset="0"/>
                </a:rPr>
                <a:t>უცნობი</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ka-GE" b="1" i="0" u="none" strike="noStrike" cap="none" normalizeH="0" baseline="0" dirty="0" smtClean="0">
                  <a:ln>
                    <a:noFill/>
                  </a:ln>
                  <a:effectLst/>
                  <a:latin typeface="Sylfaen" pitchFamily="18" charset="0"/>
                  <a:cs typeface="Arial" pitchFamily="34" charset="0"/>
                </a:rPr>
                <a:t>საწყისით</a:t>
              </a:r>
              <a:endParaRPr kumimoji="0" lang="en-US" b="0" i="0" u="none" strike="noStrike" cap="none" normalizeH="0" baseline="0" dirty="0" smtClean="0">
                <a:ln>
                  <a:noFill/>
                </a:ln>
                <a:effectLst/>
                <a:latin typeface="Arial" pitchFamily="34" charset="0"/>
                <a:cs typeface="Arial" pitchFamily="34" charset="0"/>
              </a:endParaRPr>
            </a:p>
          </p:txBody>
        </p:sp>
        <p:sp>
          <p:nvSpPr>
            <p:cNvPr id="1032" name="Text Box 8"/>
            <p:cNvSpPr txBox="1">
              <a:spLocks noChangeArrowheads="1"/>
            </p:cNvSpPr>
            <p:nvPr/>
          </p:nvSpPr>
          <p:spPr bwMode="auto">
            <a:xfrm>
              <a:off x="2543" y="2227"/>
              <a:ext cx="1445" cy="780"/>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lumMod val="95000"/>
                      <a:lumOff val="5000"/>
                    </a:schemeClr>
                  </a:solidFill>
                  <a:effectLst/>
                  <a:latin typeface="Sylfaen" pitchFamily="18" charset="0"/>
                  <a:cs typeface="Arial" pitchFamily="34" charset="0"/>
                </a:rPr>
                <a:t>შეცვლილი  ცნობიერებით</a:t>
              </a:r>
            </a:p>
            <a:p>
              <a:pPr marL="0" lvl="0" indent="0" eaLnBrk="1" fontAlgn="base" latinLnBrk="0" hangingPunct="1">
                <a:lnSpc>
                  <a:spcPct val="100000"/>
                </a:lnSpc>
                <a:spcBef>
                  <a:spcPct val="0"/>
                </a:spcBef>
                <a:spcAft>
                  <a:spcPct val="0"/>
                </a:spcAft>
                <a:tabLst/>
              </a:pPr>
              <a:endParaRPr kumimoji="0" lang="en-US" sz="14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033" name="Text Box 9"/>
            <p:cNvSpPr txBox="1">
              <a:spLocks noChangeArrowheads="1"/>
            </p:cNvSpPr>
            <p:nvPr/>
          </p:nvSpPr>
          <p:spPr bwMode="auto">
            <a:xfrm>
              <a:off x="1099" y="2911"/>
              <a:ext cx="2889" cy="553"/>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მოტორული საწყისით</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არამოტორული საწყისით</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1099" y="3595"/>
              <a:ext cx="2878" cy="735"/>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ფოკალური ბილატერალური ტონურ-კლონური</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Text Box 11"/>
            <p:cNvSpPr txBox="1">
              <a:spLocks noChangeArrowheads="1"/>
            </p:cNvSpPr>
            <p:nvPr/>
          </p:nvSpPr>
          <p:spPr bwMode="auto">
            <a:xfrm>
              <a:off x="4064" y="2227"/>
              <a:ext cx="2878" cy="1008"/>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მოტორული </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     </a:t>
              </a:r>
              <a:r>
                <a:rPr kumimoji="0" lang="ka-GE" sz="1400" b="0" i="0" u="none" strike="noStrike" cap="none" normalizeH="0" baseline="0" dirty="0" smtClean="0">
                  <a:ln>
                    <a:noFill/>
                  </a:ln>
                  <a:solidFill>
                    <a:schemeClr val="tx1"/>
                  </a:solidFill>
                  <a:effectLst/>
                  <a:latin typeface="Sylfaen" pitchFamily="18" charset="0"/>
                  <a:cs typeface="Arial" pitchFamily="34" charset="0"/>
                </a:rPr>
                <a:t>ტონურ-კლონური</a:t>
              </a:r>
            </a:p>
            <a:p>
              <a:pPr marL="0" lvl="0" indent="0" eaLnBrk="1" fontAlgn="base" latinLnBrk="0" hangingPunct="1">
                <a:lnSpc>
                  <a:spcPct val="100000"/>
                </a:lnSpc>
                <a:spcBef>
                  <a:spcPct val="0"/>
                </a:spcBef>
                <a:spcAft>
                  <a:spcPct val="0"/>
                </a:spcAft>
                <a:tabLst/>
              </a:pPr>
              <a:r>
                <a:rPr kumimoji="0" lang="ka-GE" sz="1400" b="0" i="0" u="none" strike="noStrike" cap="none" normalizeH="0" baseline="0" dirty="0" smtClean="0">
                  <a:ln>
                    <a:noFill/>
                  </a:ln>
                  <a:solidFill>
                    <a:schemeClr val="tx1"/>
                  </a:solidFill>
                  <a:effectLst/>
                  <a:latin typeface="Sylfaen" pitchFamily="18" charset="0"/>
                  <a:cs typeface="Arial" pitchFamily="34" charset="0"/>
                </a:rPr>
                <a:t>      სხვა მოტორული</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არამოტორული (აბსანსი)</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7106" y="2227"/>
              <a:ext cx="2878" cy="1008"/>
            </a:xfrm>
            <a:prstGeom prst="rect">
              <a:avLst/>
            </a:prstGeom>
            <a:solidFill>
              <a:srgbClr val="F2F2F2"/>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მოტორული </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     </a:t>
              </a:r>
              <a:r>
                <a:rPr kumimoji="0" lang="ka-GE" sz="1400" b="0" i="0" u="none" strike="noStrike" cap="none" normalizeH="0" baseline="0" dirty="0" smtClean="0">
                  <a:ln>
                    <a:noFill/>
                  </a:ln>
                  <a:solidFill>
                    <a:schemeClr val="tx1"/>
                  </a:solidFill>
                  <a:effectLst/>
                  <a:latin typeface="Sylfaen" pitchFamily="18" charset="0"/>
                  <a:cs typeface="Arial" pitchFamily="34" charset="0"/>
                </a:rPr>
                <a:t>ტონურ-კლონური</a:t>
              </a:r>
            </a:p>
            <a:p>
              <a:pPr marL="0" lvl="0" indent="0" eaLnBrk="1" fontAlgn="base" latinLnBrk="0" hangingPunct="1">
                <a:lnSpc>
                  <a:spcPct val="100000"/>
                </a:lnSpc>
                <a:spcBef>
                  <a:spcPct val="0"/>
                </a:spcBef>
                <a:spcAft>
                  <a:spcPct val="0"/>
                </a:spcAft>
                <a:tabLst/>
              </a:pPr>
              <a:r>
                <a:rPr kumimoji="0" lang="ka-GE" sz="1400" b="0" i="0" u="none" strike="noStrike" cap="none" normalizeH="0" baseline="0" dirty="0" smtClean="0">
                  <a:ln>
                    <a:noFill/>
                  </a:ln>
                  <a:solidFill>
                    <a:schemeClr val="tx1"/>
                  </a:solidFill>
                  <a:effectLst/>
                  <a:latin typeface="Sylfaen" pitchFamily="18" charset="0"/>
                  <a:cs typeface="Arial" pitchFamily="34" charset="0"/>
                </a:rPr>
                <a:t>      სხვა მოტორული</a:t>
              </a:r>
            </a:p>
            <a:p>
              <a:pPr marL="0" lvl="0" indent="0" eaLnBrk="1" fontAlgn="base" latinLnBrk="0" hangingPunct="1">
                <a:lnSpc>
                  <a:spcPct val="100000"/>
                </a:lnSpc>
                <a:spcBef>
                  <a:spcPct val="0"/>
                </a:spcBef>
                <a:spcAft>
                  <a:spcPct val="0"/>
                </a:spcAft>
                <a:tabLst/>
              </a:pPr>
              <a:r>
                <a:rPr kumimoji="0" lang="ka-GE" sz="1400" b="1" i="0" u="none" strike="noStrike" cap="none" normalizeH="0" baseline="0" dirty="0" smtClean="0">
                  <a:ln>
                    <a:noFill/>
                  </a:ln>
                  <a:solidFill>
                    <a:schemeClr val="tx1"/>
                  </a:solidFill>
                  <a:effectLst/>
                  <a:latin typeface="Sylfaen" pitchFamily="18" charset="0"/>
                  <a:cs typeface="Arial" pitchFamily="34" charset="0"/>
                </a:rPr>
                <a:t>არამოტორული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7" name="AutoShape 13"/>
            <p:cNvSpPr>
              <a:spLocks noChangeArrowheads="1"/>
            </p:cNvSpPr>
            <p:nvPr/>
          </p:nvSpPr>
          <p:spPr bwMode="auto">
            <a:xfrm>
              <a:off x="6650" y="3595"/>
              <a:ext cx="3293" cy="584"/>
            </a:xfrm>
            <a:prstGeom prst="flowChartProcess">
              <a:avLst/>
            </a:prstGeom>
            <a:solidFill>
              <a:srgbClr val="FFFFFF"/>
            </a:solidFill>
            <a:ln w="9525">
              <a:solidFill>
                <a:srgbClr val="000000"/>
              </a:solidFill>
              <a:prstDash val="dash"/>
              <a:miter lim="800000"/>
              <a:headEnd/>
              <a:tailEnd/>
            </a:ln>
            <a:effectLst>
              <a:outerShdw dist="107763" dir="2700000" algn="ctr" rotWithShape="0">
                <a:srgbClr val="808080">
                  <a:alpha val="50000"/>
                </a:srgbClr>
              </a:outerShdw>
            </a:effectLst>
          </p:spPr>
          <p:txBody>
            <a:bodyPr vert="horz" wrap="square" lIns="72000" tIns="18000" rIns="72000" bIns="18000" numCol="1" anchor="ctr" anchorCtr="0" compatLnSpc="1">
              <a:prstTxWarp prst="textNoShape">
                <a:avLst/>
              </a:prstTxWarp>
            </a:bodyPr>
            <a:lstStyle/>
            <a:p>
              <a:pPr marL="0" lvl="0" indent="0" eaLnBrk="1" fontAlgn="base" latinLnBrk="0" hangingPunct="1">
                <a:lnSpc>
                  <a:spcPct val="100000"/>
                </a:lnSpc>
                <a:spcBef>
                  <a:spcPct val="0"/>
                </a:spcBef>
                <a:spcAft>
                  <a:spcPts val="1000"/>
                </a:spcAft>
                <a:tabLst/>
              </a:pPr>
              <a:r>
                <a:rPr kumimoji="0" lang="ka-GE" b="1" i="0" u="none" strike="noStrike" cap="none" normalizeH="0" baseline="0" smtClean="0">
                  <a:ln>
                    <a:noFill/>
                  </a:ln>
                  <a:solidFill>
                    <a:srgbClr val="000000"/>
                  </a:solidFill>
                  <a:effectLst/>
                  <a:latin typeface="Sylfaen" pitchFamily="18" charset="0"/>
                  <a:cs typeface="Arial" pitchFamily="34" charset="0"/>
                </a:rPr>
                <a:t>არაკლასიფიცირებული²</a:t>
              </a: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grpSp>
      <p:sp>
        <p:nvSpPr>
          <p:cNvPr id="14" name="TextBox 13"/>
          <p:cNvSpPr txBox="1"/>
          <p:nvPr/>
        </p:nvSpPr>
        <p:spPr>
          <a:xfrm>
            <a:off x="683568" y="188640"/>
            <a:ext cx="7992888" cy="120032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a-GE" sz="2400" b="1" dirty="0" smtClean="0">
                <a:ln/>
                <a:solidFill>
                  <a:schemeClr val="accent4">
                    <a:lumMod val="50000"/>
                  </a:schemeClr>
                </a:solidFill>
              </a:rPr>
              <a:t>ეპილეფსიის საერთაშორისო ლიგა (</a:t>
            </a:r>
            <a:r>
              <a:rPr lang="en-US" sz="2400" b="1" dirty="0" smtClean="0">
                <a:ln/>
                <a:solidFill>
                  <a:schemeClr val="accent4">
                    <a:lumMod val="50000"/>
                  </a:schemeClr>
                </a:solidFill>
              </a:rPr>
              <a:t>ILAE)</a:t>
            </a:r>
            <a:endParaRPr lang="ka-GE" sz="2400" b="1" dirty="0" smtClean="0">
              <a:ln/>
              <a:solidFill>
                <a:schemeClr val="accent4">
                  <a:lumMod val="50000"/>
                </a:schemeClr>
              </a:solidFill>
            </a:endParaRPr>
          </a:p>
          <a:p>
            <a:pPr algn="ctr"/>
            <a:r>
              <a:rPr lang="ka-GE" sz="2400" b="1" dirty="0" smtClean="0">
                <a:ln/>
                <a:solidFill>
                  <a:schemeClr val="accent4">
                    <a:lumMod val="50000"/>
                  </a:schemeClr>
                </a:solidFill>
              </a:rPr>
              <a:t>გულყრის ტიპების 2017 წლის კლასიფიკაცია</a:t>
            </a:r>
          </a:p>
          <a:p>
            <a:pPr algn="ctr"/>
            <a:r>
              <a:rPr lang="ka-GE" sz="2400" b="1" dirty="0" smtClean="0">
                <a:ln/>
                <a:solidFill>
                  <a:schemeClr val="accent4">
                    <a:lumMod val="50000"/>
                  </a:schemeClr>
                </a:solidFill>
              </a:rPr>
              <a:t>საბაზისო ვერსია¹</a:t>
            </a:r>
            <a:endParaRPr lang="en-US" sz="2400" b="1" dirty="0">
              <a:ln/>
              <a:solidFill>
                <a:schemeClr val="accent4">
                  <a:lumMod val="50000"/>
                </a:schemeClr>
              </a:solidFill>
            </a:endParaRPr>
          </a:p>
        </p:txBody>
      </p:sp>
      <p:cxnSp>
        <p:nvCxnSpPr>
          <p:cNvPr id="16" name="Straight Connector 15"/>
          <p:cNvCxnSpPr/>
          <p:nvPr/>
        </p:nvCxnSpPr>
        <p:spPr>
          <a:xfrm>
            <a:off x="467544" y="1556792"/>
            <a:ext cx="835292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heme/theme1.xml><?xml version="1.0" encoding="utf-8"?>
<a:theme xmlns:a="http://schemas.openxmlformats.org/drawingml/2006/main" name="2_Office Theme">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ietary therap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5339</TotalTime>
  <Words>3021</Words>
  <Application>Microsoft Office PowerPoint</Application>
  <PresentationFormat>On-screen Show (4:3)</PresentationFormat>
  <Paragraphs>730</Paragraphs>
  <Slides>42</Slides>
  <Notes>14</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42</vt:i4>
      </vt:variant>
    </vt:vector>
  </HeadingPairs>
  <TitlesOfParts>
    <vt:vector size="58" baseType="lpstr">
      <vt:lpstr>ＭＳ Ｐゴシック</vt:lpstr>
      <vt:lpstr>Arial</vt:lpstr>
      <vt:lpstr>Arial Rounded MT Bold</vt:lpstr>
      <vt:lpstr>Calibri</vt:lpstr>
      <vt:lpstr>Helvetica</vt:lpstr>
      <vt:lpstr>Sylfaen</vt:lpstr>
      <vt:lpstr>Times New Roman</vt:lpstr>
      <vt:lpstr>Wingdings</vt:lpstr>
      <vt:lpstr>2_Office Theme</vt:lpstr>
      <vt:lpstr>1_Blank</vt:lpstr>
      <vt:lpstr>1_Office Theme</vt:lpstr>
      <vt:lpstr>3_Blank</vt:lpstr>
      <vt:lpstr>Office Theme</vt:lpstr>
      <vt:lpstr>3_Office Theme</vt:lpstr>
      <vt:lpstr>4_Office Theme</vt:lpstr>
      <vt:lpstr>Dietary therapies</vt:lpstr>
      <vt:lpstr>PowerPoint Presentation</vt:lpstr>
      <vt:lpstr>ეპილეფსიების კლასიფიკაცია</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გენერალიზებული და ფოკალური ეპილეფსიები</vt:lpstr>
      <vt:lpstr>PowerPoint Presentation</vt:lpstr>
      <vt:lpstr>ძველი ტერმინი იდიოპათიური გენერალიზებული ეპილეფსიები</vt:lpstr>
      <vt:lpstr>გენეტიკური       იდიოპათიური  </vt:lpstr>
      <vt:lpstr>გენეტიკური ≠ გენის ტესტირება</vt:lpstr>
      <vt:lpstr>PowerPoint Presentation</vt:lpstr>
      <vt:lpstr>ეპილეფსიური სინდრომები</vt:lpstr>
      <vt:lpstr>PowerPoint Presentation</vt:lpstr>
      <vt:lpstr>PowerPoint Presentation</vt:lpstr>
      <vt:lpstr>PowerPoint Presentation</vt:lpstr>
      <vt:lpstr>PowerPoint Presentation</vt:lpstr>
      <vt:lpstr>PowerPoint Presentation</vt:lpstr>
      <vt:lpstr>კეთილთვისებიანი</vt:lpstr>
      <vt:lpstr>PowerPoint Presentation</vt:lpstr>
      <vt:lpstr>PowerPoint Presentation</vt:lpstr>
      <vt:lpstr>განვითარებითი და/ან ეპილეფსიური ენცეფალოპათია</vt:lpstr>
      <vt:lpstr>ძველი ტერმინები  “სიმპტომური გენერალიზებული ეპილეფსიები”</vt:lpstr>
      <vt:lpstr>ILAE-ს ეპილეფსიების ახალი კლასიფიკაცია</vt:lpstr>
      <vt:lpstr>კლასიფიკაციის გავლენა კლინიკურ ზედამხედველობასა და პრაქტიკაზე</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ediaz</dc:creator>
  <cp:lastModifiedBy>Deborah Flower</cp:lastModifiedBy>
  <cp:revision>295</cp:revision>
  <dcterms:created xsi:type="dcterms:W3CDTF">2017-03-13T16:45:29Z</dcterms:created>
  <dcterms:modified xsi:type="dcterms:W3CDTF">2018-04-23T14:12:35Z</dcterms:modified>
</cp:coreProperties>
</file>